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435" r:id="rId2"/>
    <p:sldId id="440" r:id="rId3"/>
    <p:sldId id="441" r:id="rId4"/>
    <p:sldId id="463" r:id="rId5"/>
    <p:sldId id="443" r:id="rId6"/>
    <p:sldId id="449" r:id="rId7"/>
    <p:sldId id="466" r:id="rId8"/>
    <p:sldId id="465" r:id="rId9"/>
    <p:sldId id="295" r:id="rId10"/>
    <p:sldId id="451" r:id="rId11"/>
    <p:sldId id="452" r:id="rId12"/>
    <p:sldId id="288" r:id="rId13"/>
    <p:sldId id="294" r:id="rId14"/>
    <p:sldId id="289" r:id="rId15"/>
    <p:sldId id="290" r:id="rId16"/>
    <p:sldId id="296" r:id="rId17"/>
    <p:sldId id="292" r:id="rId18"/>
    <p:sldId id="293" r:id="rId19"/>
    <p:sldId id="297" r:id="rId20"/>
    <p:sldId id="299" r:id="rId21"/>
    <p:sldId id="300" r:id="rId22"/>
    <p:sldId id="301" r:id="rId23"/>
    <p:sldId id="401" r:id="rId24"/>
    <p:sldId id="320" r:id="rId25"/>
    <p:sldId id="304" r:id="rId26"/>
    <p:sldId id="420" r:id="rId27"/>
    <p:sldId id="42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1T17:20:55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790CA-3135-4FEB-B1B9-AC9A3ECEBE02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5F45F-F924-46C4-B9C2-829B149738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67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C9BC8-25B3-418D-8BB0-57482443F62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71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Frihandsfigur: Form 1154"/>
          <p:cNvSpPr/>
          <p:nvPr/>
        </p:nvSpPr>
        <p:spPr>
          <a:xfrm>
            <a:off x="3841920" y="9421920"/>
            <a:ext cx="2909880" cy="466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520" algn="l"/>
                <a:tab pos="2242800" algn="l"/>
                <a:tab pos="2692080" algn="l"/>
                <a:tab pos="3141360" algn="l"/>
                <a:tab pos="3590640" algn="l"/>
                <a:tab pos="4039920" algn="l"/>
                <a:tab pos="4489200" algn="l"/>
                <a:tab pos="4938480" algn="l"/>
                <a:tab pos="5387760" algn="l"/>
                <a:tab pos="5837040" algn="l"/>
                <a:tab pos="628632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440" algn="l"/>
                <a:tab pos="9432720" algn="l"/>
                <a:tab pos="9882000" algn="l"/>
                <a:tab pos="10331280" algn="l"/>
                <a:tab pos="10780560" algn="l"/>
                <a:tab pos="10782000" algn="l"/>
              </a:tabLst>
            </a:pPr>
            <a:fld id="{31DEF5A2-FCB9-4633-8270-75B3B6746646}" type="slidenum">
              <a:rPr lang="sv-SE" sz="12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23</a:t>
            </a:fld>
            <a:endParaRPr lang="sv-SE" sz="1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6" name="Frihandsfigur: Form 1155"/>
          <p:cNvSpPr/>
          <p:nvPr/>
        </p:nvSpPr>
        <p:spPr>
          <a:xfrm>
            <a:off x="3841920" y="9421920"/>
            <a:ext cx="2922480" cy="47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446040" algn="l"/>
                <a:tab pos="895320" algn="l"/>
                <a:tab pos="1344600" algn="l"/>
                <a:tab pos="1793520" algn="l"/>
                <a:tab pos="2242800" algn="l"/>
                <a:tab pos="2692080" algn="l"/>
                <a:tab pos="3141360" algn="l"/>
                <a:tab pos="3590640" algn="l"/>
                <a:tab pos="4039920" algn="l"/>
                <a:tab pos="4489200" algn="l"/>
                <a:tab pos="4938480" algn="l"/>
                <a:tab pos="5387760" algn="l"/>
                <a:tab pos="5837040" algn="l"/>
                <a:tab pos="628632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440" algn="l"/>
                <a:tab pos="9432720" algn="l"/>
                <a:tab pos="9882000" algn="l"/>
                <a:tab pos="10331280" algn="l"/>
                <a:tab pos="10780560" algn="l"/>
                <a:tab pos="10782000" algn="l"/>
              </a:tabLst>
            </a:pPr>
            <a:fld id="{981DBE31-DB24-4553-B6B8-2EA699CA0047}" type="slidenum">
              <a:rPr lang="sv-SE" sz="12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23</a:t>
            </a:fld>
            <a:endParaRPr lang="sv-SE" sz="1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596063" cy="3711575"/>
          </a:xfrm>
          <a:prstGeom prst="rect">
            <a:avLst/>
          </a:prstGeom>
        </p:spPr>
      </p:sp>
      <p:sp>
        <p:nvSpPr>
          <p:cNvPr id="1158" name="Frihandsfigur: Form 1157"/>
          <p:cNvSpPr/>
          <p:nvPr/>
        </p:nvSpPr>
        <p:spPr>
          <a:xfrm>
            <a:off x="677880" y="4711680"/>
            <a:ext cx="5396040" cy="4432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637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987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979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611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881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135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84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2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13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41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24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3EA2-B7B3-462F-9BB8-8B08E048B039}" type="datetimeFigureOut">
              <a:rPr lang="sv-SE" smtClean="0"/>
              <a:t>2024-01-04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6B1B5-737F-4DE6-8CFC-795BCF0165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5233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40.png"/><Relationship Id="rId4" Type="http://schemas.openxmlformats.org/officeDocument/2006/relationships/image" Target="../media/image13.png"/><Relationship Id="rId9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1443E8BB-5121-25AC-AAA4-3466F620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43" y="2174879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Kultur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Fördomar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Inkludering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latshållare för innehåll 4" descr="En bild som visar svart och vit, hand, nagel, finger&#10;&#10;Automatiskt genererad beskrivning">
            <a:extLst>
              <a:ext uri="{FF2B5EF4-FFF2-40B4-BE49-F238E27FC236}">
                <a16:creationId xmlns:a16="http://schemas.microsoft.com/office/drawing/2014/main" id="{493B7903-186E-1419-6201-B1C74BCF2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1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446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offee Cup Logo Printing PNG Transparent Images Free Download | Vector  Files | Pngtree">
            <a:extLst>
              <a:ext uri="{FF2B5EF4-FFF2-40B4-BE49-F238E27FC236}">
                <a16:creationId xmlns:a16="http://schemas.microsoft.com/office/drawing/2014/main" id="{3563E14F-4263-1E6B-DAC2-0B06EF890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" name="Content Placeholder 1064">
            <a:extLst>
              <a:ext uri="{FF2B5EF4-FFF2-40B4-BE49-F238E27FC236}">
                <a16:creationId xmlns:a16="http://schemas.microsoft.com/office/drawing/2014/main" id="{0DA68546-BA13-7A71-400C-2064C2F3A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1992" y="3006902"/>
            <a:ext cx="4140013" cy="669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min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45C85A8-7DE4-4B1B-1DF1-F96D91D76F9D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10:00 – 10:10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113772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5s.com-Cheb Khaled - Aicha [Official Video] Original(360p)">
            <a:hlinkClick r:id="" action="ppaction://media"/>
            <a:extLst>
              <a:ext uri="{FF2B5EF4-FFF2-40B4-BE49-F238E27FC236}">
                <a16:creationId xmlns:a16="http://schemas.microsoft.com/office/drawing/2014/main" id="{AF36DE28-0DD4-E05D-EA9D-349B9B6C1F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1163" y="552450"/>
            <a:ext cx="6480175" cy="4860925"/>
          </a:xfrm>
          <a:prstGeom prst="rect">
            <a:avLst/>
          </a:prstGeom>
          <a:effectLst/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915F233-4A1A-2760-3957-0FD68AFB08BD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10:25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11026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9AA614-1BB2-C971-D663-A735F1A84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07" y="2223789"/>
            <a:ext cx="4620584" cy="19208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redo </a:t>
            </a:r>
            <a:r>
              <a:rPr lang="en-US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byta</a:t>
            </a:r>
            <a:r>
              <a:rPr lang="en-US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perspektiv</a:t>
            </a:r>
            <a:r>
              <a:rPr lang="en-US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8FAC276-070E-A5FC-6654-233E76A56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6" r="14141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47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EBD10B3-B8EB-6355-2891-B5BF473A9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86" b="1164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53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E51B7BA-8544-F60C-7B03-E3D587E6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017" y="2399121"/>
            <a:ext cx="3928022" cy="1901807"/>
          </a:xfrm>
          <a:prstGeom prst="rect">
            <a:avLst/>
          </a:prstGeom>
          <a:ln>
            <a:solidFill>
              <a:srgbClr val="FF9933"/>
            </a:solidFill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6182455-1016-2462-35E7-41FD0CC177FA}"/>
              </a:ext>
            </a:extLst>
          </p:cNvPr>
          <p:cNvSpPr txBox="1"/>
          <p:nvPr/>
        </p:nvSpPr>
        <p:spPr>
          <a:xfrm>
            <a:off x="571416" y="758657"/>
            <a:ext cx="46274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EF722D"/>
                </a:solidFill>
              </a:rPr>
              <a:t>TRADITIONELLA VÄRDERINGAR:</a:t>
            </a:r>
          </a:p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Religionen är viktig, starka familjeband, accepterar makt, emot abort, skilsmässa, dödshjälp &amp; självmord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5B2B61B-BFA0-BAB8-956F-0BC04745E94A}"/>
              </a:ext>
            </a:extLst>
          </p:cNvPr>
          <p:cNvSpPr txBox="1"/>
          <p:nvPr/>
        </p:nvSpPr>
        <p:spPr>
          <a:xfrm>
            <a:off x="253061" y="4683572"/>
            <a:ext cx="4627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EF722D"/>
                </a:solidFill>
              </a:rPr>
              <a:t>ÖVERLEVNADS VÄRDERINGAR:</a:t>
            </a:r>
          </a:p>
          <a:p>
            <a:r>
              <a:rPr lang="sv-SE" sz="2000" dirty="0"/>
              <a:t>Fokuserar på ekonomisk &amp; fysisk säkerhet. Låg tolerans &amp; förtroendenivå.</a:t>
            </a:r>
            <a:endParaRPr lang="sv-SE" sz="26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865F6F-2116-5FE7-23D0-07E089AC0F91}"/>
              </a:ext>
            </a:extLst>
          </p:cNvPr>
          <p:cNvSpPr txBox="1"/>
          <p:nvPr/>
        </p:nvSpPr>
        <p:spPr>
          <a:xfrm>
            <a:off x="7324468" y="843078"/>
            <a:ext cx="4627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2DC12D"/>
                </a:solidFill>
              </a:rPr>
              <a:t>SEKULÄRA VÄRDERINGAR:</a:t>
            </a:r>
          </a:p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Tvärtom traditionella värderingar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F4EE838-4012-20DC-A570-23DB07CDF6FC}"/>
              </a:ext>
            </a:extLst>
          </p:cNvPr>
          <p:cNvSpPr txBox="1"/>
          <p:nvPr/>
        </p:nvSpPr>
        <p:spPr>
          <a:xfrm>
            <a:off x="7709663" y="4683572"/>
            <a:ext cx="46274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dirty="0">
                <a:solidFill>
                  <a:srgbClr val="2DC12D"/>
                </a:solidFill>
              </a:rPr>
              <a:t>INDIVIDUELLA VÄRDERINGAR:</a:t>
            </a:r>
          </a:p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Prioriterar miljö frågor, växande tolerans för invandrare, homosexuella &amp; andra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hämställdhetsfrågor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. Efterfrågar större del i beslutstagande &amp; politiska frågor. </a:t>
            </a:r>
          </a:p>
        </p:txBody>
      </p:sp>
    </p:spTree>
    <p:extLst>
      <p:ext uri="{BB962C8B-B14F-4D97-AF65-F5344CB8AC3E}">
        <p14:creationId xmlns:p14="http://schemas.microsoft.com/office/powerpoint/2010/main" val="295749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0803335-42B9-30FC-E638-F1EADC4C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07" y="94568"/>
            <a:ext cx="9825134" cy="6509377"/>
          </a:xfrm>
          <a:prstGeom prst="rect">
            <a:avLst/>
          </a:prstGeom>
          <a:noFill/>
          <a:ln w="38100">
            <a:solidFill>
              <a:srgbClr val="F1884D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6F620F2-E351-4B83-FEB0-EAABAF17E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72" y="1472831"/>
            <a:ext cx="361950" cy="1876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7391411-4835-F1E4-9222-5AB4E1AD6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072" y="3646575"/>
            <a:ext cx="361950" cy="24765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0C2A6C0-AEC9-78C1-AF9C-B29E55CB2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409" y="6270570"/>
            <a:ext cx="2343150" cy="33337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F5C8D45-5449-2CED-CA52-617A4E646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256283"/>
            <a:ext cx="2305050" cy="36195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76C48B43-0EE8-7A2D-2036-0385B8C84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104" y="1760902"/>
            <a:ext cx="3563683" cy="1647831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791D7AE9-6424-4DE2-096A-232B33CA3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559" y="3220323"/>
            <a:ext cx="2352675" cy="1238250"/>
          </a:xfrm>
          <a:prstGeom prst="rect">
            <a:avLst/>
          </a:prstGeom>
        </p:spPr>
      </p:pic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C01F3270-D320-5ED5-3948-1E56A4D2117E}"/>
              </a:ext>
            </a:extLst>
          </p:cNvPr>
          <p:cNvCxnSpPr>
            <a:cxnSpLocks/>
          </p:cNvCxnSpPr>
          <p:nvPr/>
        </p:nvCxnSpPr>
        <p:spPr>
          <a:xfrm flipH="1">
            <a:off x="5756988" y="1837944"/>
            <a:ext cx="4191684" cy="57309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B7953428-0137-7254-88BB-34292447104F}"/>
                  </a:ext>
                </a:extLst>
              </p14:cNvPr>
              <p14:cNvContentPartPr/>
              <p14:nvPr/>
            </p14:nvContentPartPr>
            <p14:xfrm>
              <a:off x="5901669" y="2207113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B7953428-0137-7254-88BB-3429244710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93029" y="219847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36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9322FE8-7DD7-B68E-52E9-7025C876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104" y="1430066"/>
            <a:ext cx="6136034" cy="40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87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3D1822-7067-98C2-82D6-1481FD32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615" y="389470"/>
            <a:ext cx="4806820" cy="66278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sv-SE" sz="36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”dom” ser på oss!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5426652-131A-21D2-9299-01F77F0D1120}"/>
              </a:ext>
            </a:extLst>
          </p:cNvPr>
          <p:cNvSpPr txBox="1"/>
          <p:nvPr/>
        </p:nvSpPr>
        <p:spPr>
          <a:xfrm>
            <a:off x="934974" y="1013692"/>
            <a:ext cx="2347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Tidspressade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06581B8-A53A-8267-4DEA-B488897C43BF}"/>
              </a:ext>
            </a:extLst>
          </p:cNvPr>
          <p:cNvSpPr txBox="1"/>
          <p:nvPr/>
        </p:nvSpPr>
        <p:spPr>
          <a:xfrm>
            <a:off x="934974" y="1770388"/>
            <a:ext cx="2256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Kravpressade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B89CCA8-2531-5149-AFBB-7C0DF09657A7}"/>
              </a:ext>
            </a:extLst>
          </p:cNvPr>
          <p:cNvSpPr txBox="1"/>
          <p:nvPr/>
        </p:nvSpPr>
        <p:spPr>
          <a:xfrm>
            <a:off x="934974" y="3880929"/>
            <a:ext cx="2823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Strikta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3E69F01-39A4-8702-5900-108757C7D566}"/>
              </a:ext>
            </a:extLst>
          </p:cNvPr>
          <p:cNvSpPr txBox="1"/>
          <p:nvPr/>
        </p:nvSpPr>
        <p:spPr>
          <a:xfrm>
            <a:off x="934974" y="3192559"/>
            <a:ext cx="2823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Kallt socialt klimat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32DEA93-C7DD-CA3C-D1F7-B6D6D7621525}"/>
              </a:ext>
            </a:extLst>
          </p:cNvPr>
          <p:cNvSpPr txBox="1"/>
          <p:nvPr/>
        </p:nvSpPr>
        <p:spPr>
          <a:xfrm>
            <a:off x="934974" y="2422033"/>
            <a:ext cx="2347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Korrekta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44D4360-C058-44D9-FFAF-51F5F6DE1DE7}"/>
              </a:ext>
            </a:extLst>
          </p:cNvPr>
          <p:cNvSpPr txBox="1"/>
          <p:nvPr/>
        </p:nvSpPr>
        <p:spPr>
          <a:xfrm>
            <a:off x="934974" y="4684108"/>
            <a:ext cx="2823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Organiserade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4BFC68B-FB99-AF9F-6788-FAD2A8C185EF}"/>
              </a:ext>
            </a:extLst>
          </p:cNvPr>
          <p:cNvSpPr txBox="1"/>
          <p:nvPr/>
        </p:nvSpPr>
        <p:spPr>
          <a:xfrm>
            <a:off x="934974" y="5495692"/>
            <a:ext cx="2823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Naiva</a:t>
            </a:r>
          </a:p>
        </p:txBody>
      </p:sp>
      <p:pic>
        <p:nvPicPr>
          <p:cNvPr id="5" name="Picture 2" descr="Ingen fotobeskrivning tillgänglig.">
            <a:extLst>
              <a:ext uri="{FF2B5EF4-FFF2-40B4-BE49-F238E27FC236}">
                <a16:creationId xmlns:a16="http://schemas.microsoft.com/office/drawing/2014/main" id="{A1D857EE-7D2D-42E6-73A2-05488240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20" y="1365266"/>
            <a:ext cx="5653386" cy="489922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4A07836-8E2F-609C-AED4-A97F948A6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3379"/>
          <a:stretch/>
        </p:blipFill>
        <p:spPr>
          <a:xfrm>
            <a:off x="1693926" y="264277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8F45E61-5872-412A-7C19-3A330C5E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7" y="3013613"/>
            <a:ext cx="9010650" cy="4572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8D0501B-D8AE-D49A-375B-4E4F647E1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47" y="3561138"/>
            <a:ext cx="9010650" cy="4572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19B0E2F-9E1F-CE15-6863-3B091844A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47" y="4198840"/>
            <a:ext cx="9105900" cy="4572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554A98F-4236-68DD-6EA2-10C8EE773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47" y="4881087"/>
            <a:ext cx="9105900" cy="4572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6D6528E-E9FC-03C3-B7AA-96B47570B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47" y="5508189"/>
            <a:ext cx="8858250" cy="45720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83157CC6-5758-AFC1-498E-6ADAD4751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109" y="6146039"/>
            <a:ext cx="9077325" cy="45720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D8CDBF79-A3E1-F184-DCB3-CB411E1357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8226" y="159685"/>
            <a:ext cx="8572500" cy="581025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76DED138-0265-CD17-12D8-05C15A9B6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447" y="827348"/>
            <a:ext cx="42481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0160E4-3DB6-043E-7C29-B5831FD9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8"/>
            <a:ext cx="4620584" cy="28821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Diskutera</a:t>
            </a:r>
            <a:r>
              <a:rPr lang="en-US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AC26BF48-5E9C-EAE7-61E9-1415DADE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16" y="4416319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Hur vi ser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7" name="Bildobjekt 6" descr="En bild som visar Människoansikte, staty, svart och vit, porträtt&#10;&#10;Automatiskt genererad beskrivning">
            <a:extLst>
              <a:ext uri="{FF2B5EF4-FFF2-40B4-BE49-F238E27FC236}">
                <a16:creationId xmlns:a16="http://schemas.microsoft.com/office/drawing/2014/main" id="{94F1E090-348B-F27C-20A3-07BB880D4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r="2" b="372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86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ck tips for Inclusive and Participative Culture">
            <a:extLst>
              <a:ext uri="{FF2B5EF4-FFF2-40B4-BE49-F238E27FC236}">
                <a16:creationId xmlns:a16="http://schemas.microsoft.com/office/drawing/2014/main" id="{FB7460F8-51C5-6585-DF04-F35FAB6C5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7865" y="442762"/>
            <a:ext cx="9856269" cy="627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B07644E-F186-D9DA-8DFA-FA86D2BDEC48}"/>
              </a:ext>
            </a:extLst>
          </p:cNvPr>
          <p:cNvSpPr txBox="1"/>
          <p:nvPr/>
        </p:nvSpPr>
        <p:spPr>
          <a:xfrm>
            <a:off x="1029903" y="139717"/>
            <a:ext cx="10404910" cy="7073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is the mix. Inclusion is making the mix work</a:t>
            </a:r>
            <a:r>
              <a:rPr lang="en-US" sz="26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/>
              <a:t>(Andres Tapia)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12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32833B2-5327-6225-CF5C-F84C95281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76" r="8541" b="2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1EABA0D-34DC-2B83-05D7-71D6CC76A8DC}"/>
              </a:ext>
            </a:extLst>
          </p:cNvPr>
          <p:cNvSpPr txBox="1"/>
          <p:nvPr/>
        </p:nvSpPr>
        <p:spPr>
          <a:xfrm>
            <a:off x="3752492" y="4671861"/>
            <a:ext cx="43765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Din eller min kultur ?</a:t>
            </a:r>
          </a:p>
        </p:txBody>
      </p:sp>
    </p:spTree>
    <p:extLst>
      <p:ext uri="{BB962C8B-B14F-4D97-AF65-F5344CB8AC3E}">
        <p14:creationId xmlns:p14="http://schemas.microsoft.com/office/powerpoint/2010/main" val="382601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C59688-4D14-7018-6686-17418495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101795"/>
            <a:ext cx="3081528" cy="2845109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Inget</a:t>
            </a: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rätt</a:t>
            </a: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Bara </a:t>
            </a:r>
            <a:r>
              <a:rPr lang="en-US" sz="32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0EFC42D-D697-55A4-2852-CCD745939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2634" y="1058855"/>
            <a:ext cx="7171846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6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6C0A81-13CF-8589-6CC2-3718DB881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sv-S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Mentalisering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D90AFD-CE3C-44C6-AE24-5904B5D50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534" y="2147357"/>
            <a:ext cx="4626032" cy="41010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förstå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känslor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förstå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objekt 6" descr="En bild som visar Människoansikte, svart och vit, porträtt, konst&#10;&#10;Automatiskt genererad beskrivning">
            <a:extLst>
              <a:ext uri="{FF2B5EF4-FFF2-40B4-BE49-F238E27FC236}">
                <a16:creationId xmlns:a16="http://schemas.microsoft.com/office/drawing/2014/main" id="{877A29F4-B190-E779-DF69-59D796E94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r="9937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latshållare för innehåll 4" descr="En bild som visar svart och vit, Människoansikte, staty, porträtt&#10;&#10;Automatiskt genererad beskrivning">
            <a:extLst>
              <a:ext uri="{FF2B5EF4-FFF2-40B4-BE49-F238E27FC236}">
                <a16:creationId xmlns:a16="http://schemas.microsoft.com/office/drawing/2014/main" id="{36E956F9-819E-2079-9361-F4D087730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08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Frihandsfigur: Form 837"/>
          <p:cNvSpPr/>
          <p:nvPr/>
        </p:nvSpPr>
        <p:spPr>
          <a:xfrm>
            <a:off x="10398886" y="6354720"/>
            <a:ext cx="60948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360" tIns="46800" rIns="45720" bIns="46800" anchor="ctr">
            <a:noAutofit/>
          </a:bodyPr>
          <a:lstStyle/>
          <a:p>
            <a:pPr>
              <a:tabLst>
                <a:tab pos="0" algn="l"/>
                <a:tab pos="446040" algn="l"/>
                <a:tab pos="895320" algn="l"/>
                <a:tab pos="1344600" algn="l"/>
                <a:tab pos="1793520" algn="l"/>
                <a:tab pos="2242800" algn="l"/>
                <a:tab pos="2692080" algn="l"/>
                <a:tab pos="3141360" algn="l"/>
                <a:tab pos="3590640" algn="l"/>
                <a:tab pos="4039920" algn="l"/>
                <a:tab pos="4489200" algn="l"/>
                <a:tab pos="4938480" algn="l"/>
                <a:tab pos="5387760" algn="l"/>
                <a:tab pos="5837040" algn="l"/>
                <a:tab pos="6286320" algn="l"/>
                <a:tab pos="6735600" algn="l"/>
                <a:tab pos="7184880" algn="l"/>
                <a:tab pos="7634160" algn="l"/>
                <a:tab pos="8083440" algn="l"/>
                <a:tab pos="8532720" algn="l"/>
                <a:tab pos="8982000" algn="l"/>
                <a:tab pos="8983440" algn="l"/>
                <a:tab pos="9432720" algn="l"/>
                <a:tab pos="9882000" algn="l"/>
                <a:tab pos="10331280" algn="l"/>
                <a:tab pos="10780560" algn="l"/>
                <a:tab pos="10782000" algn="l"/>
              </a:tabLst>
            </a:pPr>
            <a:fld id="{DB7AF57B-132C-4EB5-8E9D-0253EAAB5FEE}" type="slidenum">
              <a:rPr lang="sv-SE" sz="1200" spc="-1" smtClean="0">
                <a:solidFill>
                  <a:srgbClr val="FFFFFF"/>
                </a:solidFill>
                <a:latin typeface="Century Gothic"/>
                <a:ea typeface="MS Gothic"/>
              </a:rPr>
              <a:pPr>
                <a:tabLst>
                  <a:tab pos="0" algn="l"/>
                  <a:tab pos="446040" algn="l"/>
                  <a:tab pos="895320" algn="l"/>
                  <a:tab pos="1344600" algn="l"/>
                  <a:tab pos="1793520" algn="l"/>
                  <a:tab pos="2242800" algn="l"/>
                  <a:tab pos="2692080" algn="l"/>
                  <a:tab pos="3141360" algn="l"/>
                  <a:tab pos="3590640" algn="l"/>
                  <a:tab pos="4039920" algn="l"/>
                  <a:tab pos="4489200" algn="l"/>
                  <a:tab pos="4938480" algn="l"/>
                  <a:tab pos="5387760" algn="l"/>
                  <a:tab pos="5837040" algn="l"/>
                  <a:tab pos="6286320" algn="l"/>
                  <a:tab pos="6735600" algn="l"/>
                  <a:tab pos="7184880" algn="l"/>
                  <a:tab pos="7634160" algn="l"/>
                  <a:tab pos="8083440" algn="l"/>
                  <a:tab pos="8532720" algn="l"/>
                  <a:tab pos="8982000" algn="l"/>
                  <a:tab pos="8983440" algn="l"/>
                  <a:tab pos="9432720" algn="l"/>
                  <a:tab pos="9882000" algn="l"/>
                  <a:tab pos="10331280" algn="l"/>
                  <a:tab pos="10780560" algn="l"/>
                  <a:tab pos="10782000" algn="l"/>
                </a:tabLst>
              </a:pPr>
              <a:t>23</a:t>
            </a:fld>
            <a:endParaRPr lang="sv-SE" sz="1200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Picture 2" descr="Your perception of me is a reflection of you; my reaction to you is an awareness of me Picture Quote #1">
            <a:extLst>
              <a:ext uri="{FF2B5EF4-FFF2-40B4-BE49-F238E27FC236}">
                <a16:creationId xmlns:a16="http://schemas.microsoft.com/office/drawing/2014/main" id="{9BD34288-997E-2D97-7DF4-684DBD94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6" y="942975"/>
            <a:ext cx="7010400" cy="49720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687698-2AF7-71E1-4EA5-5A5EFFBD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085" y="372427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paus</a:t>
            </a:r>
          </a:p>
        </p:txBody>
      </p:sp>
      <p:pic>
        <p:nvPicPr>
          <p:cNvPr id="6" name="KHALED_-_EL_ARBI_Sou_arabe_Traducao_2015-Yr-C4P8rkIQ">
            <a:hlinkClick r:id="" action="ppaction://media"/>
            <a:extLst>
              <a:ext uri="{FF2B5EF4-FFF2-40B4-BE49-F238E27FC236}">
                <a16:creationId xmlns:a16="http://schemas.microsoft.com/office/drawing/2014/main" id="{0F324EBA-B243-9147-D6C5-1C676DE29C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0638" y="1450975"/>
            <a:ext cx="6342062" cy="475615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49AEEAE-D567-3BC2-2C93-83D14408061F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10:37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309868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B2CDACE1-D3A7-7808-16B1-B61059807AD8}"/>
              </a:ext>
            </a:extLst>
          </p:cNvPr>
          <p:cNvSpPr txBox="1"/>
          <p:nvPr/>
        </p:nvSpPr>
        <p:spPr>
          <a:xfrm>
            <a:off x="5364895" y="3429000"/>
            <a:ext cx="5998840" cy="122169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Utgångspunkten</a:t>
            </a: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4:a </a:t>
            </a:r>
            <a:r>
              <a:rPr lang="en-US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steg</a:t>
            </a: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Bildobjekt 3" descr="En bild som visar skiss, text&#10;&#10;Automatiskt genererad beskrivning">
            <a:extLst>
              <a:ext uri="{FF2B5EF4-FFF2-40B4-BE49-F238E27FC236}">
                <a16:creationId xmlns:a16="http://schemas.microsoft.com/office/drawing/2014/main" id="{CA647D8E-1C5F-E553-0D30-D2EF176DD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967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0B82A1A-6FC5-0CF7-410A-12521443BC2F}"/>
              </a:ext>
            </a:extLst>
          </p:cNvPr>
          <p:cNvSpPr txBox="1"/>
          <p:nvPr/>
        </p:nvSpPr>
        <p:spPr>
          <a:xfrm>
            <a:off x="6527524" y="769490"/>
            <a:ext cx="3948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EF722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Kulturverktyget</a:t>
            </a:r>
            <a:r>
              <a:rPr lang="en-US" sz="1800" dirty="0">
                <a:solidFill>
                  <a:srgbClr val="EF722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AEBC110-3733-3750-D4F8-24FCDDBE4B80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10:40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1708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kiss, text&#10;&#10;Automatiskt genererad beskrivning">
            <a:extLst>
              <a:ext uri="{FF2B5EF4-FFF2-40B4-BE49-F238E27FC236}">
                <a16:creationId xmlns:a16="http://schemas.microsoft.com/office/drawing/2014/main" id="{CA647D8E-1C5F-E553-0D30-D2EF176DD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967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8704BD3-4E1B-376C-8C25-2191E0C46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583" y="1145305"/>
            <a:ext cx="6465350" cy="5140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kulturellt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dilemma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krock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457200" indent="-457200">
              <a:buAutoNum type="arabi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Ställ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frågor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Era interna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förutsättningar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Externa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omgivning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företagets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kulturella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perspektiv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Tolka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även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andras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perspektiv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FÖRSTÅ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andras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värderingar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både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deras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ditt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perspektiv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BEMÖT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tydlig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policy,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kulturanpassat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ledarskap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mångkulturell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dynamik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öppet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klimat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utbildning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träning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DB31926-EA7F-F786-162A-F0A959CAF4A3}"/>
              </a:ext>
            </a:extLst>
          </p:cNvPr>
          <p:cNvSpPr txBox="1">
            <a:spLocks/>
          </p:cNvSpPr>
          <p:nvPr/>
        </p:nvSpPr>
        <p:spPr>
          <a:xfrm>
            <a:off x="5894001" y="155169"/>
            <a:ext cx="5202936" cy="83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Kulturverktyget</a:t>
            </a:r>
            <a:endParaRPr lang="en-US" sz="3200" dirty="0">
              <a:solidFill>
                <a:srgbClr val="EF72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DB31926-EA7F-F786-162A-F0A959CAF4A3}"/>
              </a:ext>
            </a:extLst>
          </p:cNvPr>
          <p:cNvSpPr txBox="1">
            <a:spLocks/>
          </p:cNvSpPr>
          <p:nvPr/>
        </p:nvSpPr>
        <p:spPr>
          <a:xfrm>
            <a:off x="5591558" y="1749387"/>
            <a:ext cx="5998840" cy="160655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dirty="0" err="1">
                <a:solidFill>
                  <a:srgbClr val="EF722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Kulturverktyget</a:t>
            </a:r>
            <a:r>
              <a:rPr lang="en-US" sz="3600" dirty="0">
                <a:solidFill>
                  <a:srgbClr val="EF722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med MOTIF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B427F5-C6FE-F1AA-2C2B-70511C5FD5FE}"/>
              </a:ext>
            </a:extLst>
          </p:cNvPr>
          <p:cNvPicPr/>
          <p:nvPr/>
        </p:nvPicPr>
        <p:blipFill rotWithShape="1">
          <a:blip r:embed="rId2"/>
          <a:srcRect l="3439" r="261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03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3E980-E7B3-C7CC-2D7E-2C1A4667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37253"/>
            <a:ext cx="10515600" cy="907509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1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inkluderande stämning är nyckeln till framgång!</a:t>
            </a:r>
            <a:br>
              <a:rPr lang="sv-SE" sz="31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3100" dirty="0"/>
          </a:p>
        </p:txBody>
      </p:sp>
      <p:pic>
        <p:nvPicPr>
          <p:cNvPr id="5" name="Picture 2" descr="Quick tips for Inclusive and Participative Culture">
            <a:extLst>
              <a:ext uri="{FF2B5EF4-FFF2-40B4-BE49-F238E27FC236}">
                <a16:creationId xmlns:a16="http://schemas.microsoft.com/office/drawing/2014/main" id="{6E2E1237-CA7B-D1D0-8055-5CBA6B8B7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4" b="2"/>
          <a:stretch/>
        </p:blipFill>
        <p:spPr bwMode="auto">
          <a:xfrm>
            <a:off x="6516974" y="1756550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883E9FA-744D-25F7-A526-10BA5993E6DE}"/>
              </a:ext>
            </a:extLst>
          </p:cNvPr>
          <p:cNvSpPr txBox="1"/>
          <p:nvPr/>
        </p:nvSpPr>
        <p:spPr>
          <a:xfrm>
            <a:off x="391160" y="3030774"/>
            <a:ext cx="6097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sv-SE" sz="24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inkluderande arbetsplats är nödvändig för framgång i vår konkurrensutsatta värld</a:t>
            </a:r>
          </a:p>
        </p:txBody>
      </p:sp>
    </p:spTree>
    <p:extLst>
      <p:ext uri="{BB962C8B-B14F-4D97-AF65-F5344CB8AC3E}">
        <p14:creationId xmlns:p14="http://schemas.microsoft.com/office/powerpoint/2010/main" val="37122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3E980-E7B3-C7CC-2D7E-2C1A4667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29" y="143163"/>
            <a:ext cx="10515600" cy="1187013"/>
          </a:xfrm>
        </p:spPr>
        <p:txBody>
          <a:bodyPr>
            <a:normAutofit/>
          </a:bodyPr>
          <a:lstStyle/>
          <a:p>
            <a:pPr algn="ctr"/>
            <a:r>
              <a:rPr lang="sv-SE" sz="32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Inkluderingsprocessen</a:t>
            </a:r>
            <a:br>
              <a:rPr lang="sv-SE" sz="27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27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5EA302-BE3E-424C-84EB-8A3A6CE6A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15" y="1625600"/>
            <a:ext cx="7964758" cy="509847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sz="22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Lika för alla </a:t>
            </a:r>
            <a:r>
              <a:rPr lang="sv-SE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(Jag är accepterad &amp; respekterad som jag är. Mina kunskaper               &amp; idéer tillvaratas. Jag känner mig synlig &amp; vågar ha avvikande åsikter.)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sv-SE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v-SE" sz="2200" kern="100" dirty="0">
                <a:solidFill>
                  <a:srgbClr val="EF722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Öppet klimat </a:t>
            </a:r>
            <a:r>
              <a:rPr lang="sv-S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(Det är bra stämning, vi diskuterar allt &amp; kan ge kritik.                       Alla är välkomnande. Vi har kulturell mix i alla grupper även på rasterna)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v-SE" sz="1600" kern="100" dirty="0">
              <a:solidFill>
                <a:srgbClr val="EF722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v-SE" sz="22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Medvetenhet </a:t>
            </a:r>
            <a:r>
              <a:rPr lang="sv-SE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(Jag får utbildning &amp; kunskap om våra olikheter.                                    Vi är medvetna om olika kommunikationssätt. Vi använder samma språk                       även på rasterna. Den som behöver hjälp med språket får utbildning &amp; mentor.)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v-SE" sz="1600" kern="100" dirty="0">
              <a:solidFill>
                <a:srgbClr val="EF722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v-SE" sz="2200" kern="100" dirty="0">
                <a:solidFill>
                  <a:srgbClr val="EF722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Delaktighet</a:t>
            </a:r>
            <a:r>
              <a:rPr lang="sv-SE" sz="2400" kern="100" dirty="0">
                <a:solidFill>
                  <a:srgbClr val="EF722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v-SE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(Alla omsluts i och ingen utesluts ur gemenskapen. Vi anstränger oss för att alla ska involveras i arbetet. Nyfikenhet &amp; kreativitet uppmuntras. Vi vill och vågar)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B4832E3-EEC5-69E1-1C5A-708D8F8922EC}"/>
              </a:ext>
            </a:extLst>
          </p:cNvPr>
          <p:cNvSpPr txBox="1"/>
          <p:nvPr/>
        </p:nvSpPr>
        <p:spPr>
          <a:xfrm>
            <a:off x="2529257" y="9133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 känner mig inkluderad då:</a:t>
            </a:r>
          </a:p>
        </p:txBody>
      </p:sp>
      <p:pic>
        <p:nvPicPr>
          <p:cNvPr id="4" name="Picture 2" descr="Quick tips for Inclusive and Participative Culture">
            <a:extLst>
              <a:ext uri="{FF2B5EF4-FFF2-40B4-BE49-F238E27FC236}">
                <a16:creationId xmlns:a16="http://schemas.microsoft.com/office/drawing/2014/main" id="{52DF5CB1-F3F7-D850-FF5B-3F96163C5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4" b="2"/>
          <a:stretch/>
        </p:blipFill>
        <p:spPr bwMode="auto">
          <a:xfrm>
            <a:off x="6945745" y="1767124"/>
            <a:ext cx="5246255" cy="418047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3E980-E7B3-C7CC-2D7E-2C1A4667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538" y="25091"/>
            <a:ext cx="10515600" cy="827570"/>
          </a:xfrm>
        </p:spPr>
        <p:txBody>
          <a:bodyPr>
            <a:normAutofit fontScale="90000"/>
          </a:bodyPr>
          <a:lstStyle/>
          <a:p>
            <a:pPr algn="ctr"/>
            <a:br>
              <a:rPr lang="sv-SE" sz="31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v-SE" sz="31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v-SE" sz="31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sz="31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 en inkluderande stämning nyckeln till framgång?</a:t>
            </a:r>
            <a:br>
              <a:rPr lang="sv-SE" sz="31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v-SE" sz="32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sv-SE" sz="2700" dirty="0"/>
          </a:p>
        </p:txBody>
      </p:sp>
      <p:pic>
        <p:nvPicPr>
          <p:cNvPr id="5" name="Picture 2" descr="Quick tips for Inclusive and Participative Culture">
            <a:extLst>
              <a:ext uri="{FF2B5EF4-FFF2-40B4-BE49-F238E27FC236}">
                <a16:creationId xmlns:a16="http://schemas.microsoft.com/office/drawing/2014/main" id="{6E2E1237-CA7B-D1D0-8055-5CBA6B8B7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4" b="2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2E121AB1-6079-480E-A369-0B56B935FE9F}"/>
              </a:ext>
            </a:extLst>
          </p:cNvPr>
          <p:cNvSpPr txBox="1"/>
          <p:nvPr/>
        </p:nvSpPr>
        <p:spPr>
          <a:xfrm>
            <a:off x="1144531" y="2744553"/>
            <a:ext cx="3529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Ja, </a:t>
            </a:r>
            <a:r>
              <a:rPr lang="sv-SE" sz="24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 observera att: </a:t>
            </a:r>
          </a:p>
          <a:p>
            <a:endParaRPr lang="sv-SE" sz="2400" kern="100" dirty="0">
              <a:solidFill>
                <a:srgbClr val="EF722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4D020AD-5E6F-9A82-EC35-6D08EF172332}"/>
              </a:ext>
            </a:extLst>
          </p:cNvPr>
          <p:cNvSpPr txBox="1"/>
          <p:nvPr/>
        </p:nvSpPr>
        <p:spPr>
          <a:xfrm>
            <a:off x="544167" y="3697948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kulturella normer, värderingar &amp; förväntningar påverkar hur inkludering uppfattas och praktiseras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5572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5EA302-BE3E-424C-84EB-8A3A6CE6A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15" y="1921164"/>
            <a:ext cx="6246793" cy="361305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v-SE" sz="26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k</a:t>
            </a:r>
            <a:r>
              <a:rPr lang="sv-SE" sz="2600" kern="100" dirty="0">
                <a:solidFill>
                  <a:srgbClr val="EF722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ollektiva kulturer </a:t>
            </a:r>
            <a:r>
              <a:rPr lang="sv-SE" sz="2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är inkludering att skapa en stark samhörighet &amp; gemenskap inom gruppen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v-SE" sz="2600" kern="100" dirty="0">
              <a:solidFill>
                <a:srgbClr val="EF722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v-SE" sz="2600" kern="100" dirty="0">
                <a:solidFill>
                  <a:srgbClr val="EF722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individualistiska </a:t>
            </a:r>
            <a:r>
              <a:rPr lang="sv-SE" sz="2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är inkludering att erkänna &amp; respektera individuella olikheter &amp; behov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v-SE" sz="2400" kern="100" dirty="0">
              <a:solidFill>
                <a:srgbClr val="EF722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v-SE" sz="2400" kern="100" dirty="0">
              <a:solidFill>
                <a:srgbClr val="EF722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sz="2000" dirty="0"/>
          </a:p>
        </p:txBody>
      </p:sp>
      <p:pic>
        <p:nvPicPr>
          <p:cNvPr id="5" name="Picture 2" descr="Quick tips for Inclusive and Participative Culture">
            <a:extLst>
              <a:ext uri="{FF2B5EF4-FFF2-40B4-BE49-F238E27FC236}">
                <a16:creationId xmlns:a16="http://schemas.microsoft.com/office/drawing/2014/main" id="{6E2E1237-CA7B-D1D0-8055-5CBA6B8B7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4" b="2"/>
          <a:stretch/>
        </p:blipFill>
        <p:spPr bwMode="auto">
          <a:xfrm>
            <a:off x="6623126" y="1323779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C7CC641-892D-8762-8A3A-1EF139381401}"/>
              </a:ext>
            </a:extLst>
          </p:cNvPr>
          <p:cNvSpPr txBox="1"/>
          <p:nvPr/>
        </p:nvSpPr>
        <p:spPr>
          <a:xfrm>
            <a:off x="767274" y="465762"/>
            <a:ext cx="5149565" cy="424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ALLT ÄR KULTURELLT BETINGAT</a:t>
            </a:r>
            <a:r>
              <a:rPr lang="en-US" sz="2400" dirty="0">
                <a:solidFill>
                  <a:srgbClr val="EF72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1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ruta 13">
            <a:extLst>
              <a:ext uri="{FF2B5EF4-FFF2-40B4-BE49-F238E27FC236}">
                <a16:creationId xmlns:a16="http://schemas.microsoft.com/office/drawing/2014/main" id="{1C5776FF-1052-0D00-4BE8-35C85EFEDB0B}"/>
              </a:ext>
            </a:extLst>
          </p:cNvPr>
          <p:cNvSpPr txBox="1"/>
          <p:nvPr/>
        </p:nvSpPr>
        <p:spPr>
          <a:xfrm>
            <a:off x="354553" y="411725"/>
            <a:ext cx="6446946" cy="4801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en-US" sz="28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kulturanpassar</a:t>
            </a:r>
            <a:r>
              <a:rPr lang="en-US" sz="28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ditt</a:t>
            </a:r>
            <a:r>
              <a:rPr lang="en-US" sz="28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ledarskap</a:t>
            </a:r>
            <a:r>
              <a:rPr lang="en-US" sz="2800" dirty="0">
                <a:solidFill>
                  <a:srgbClr val="EF7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EF722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07AD9B6-14BE-8DD2-429A-3748099EBFAC}"/>
              </a:ext>
            </a:extLst>
          </p:cNvPr>
          <p:cNvSpPr txBox="1"/>
          <p:nvPr/>
        </p:nvSpPr>
        <p:spPr>
          <a:xfrm>
            <a:off x="240598" y="1859697"/>
            <a:ext cx="609765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medveten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förstå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kulturella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skillnader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D6C51FFE-A205-CA77-205D-A49D86C9BC15}"/>
              </a:ext>
            </a:extLst>
          </p:cNvPr>
          <p:cNvSpPr txBox="1"/>
          <p:nvPr/>
        </p:nvSpPr>
        <p:spPr>
          <a:xfrm>
            <a:off x="310598" y="5414861"/>
            <a:ext cx="614238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Anpassa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inkludering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så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relevant för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respektive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individ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kultur.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B550F25D-99D4-38DF-F407-C6671AC2D50E}"/>
              </a:ext>
            </a:extLst>
          </p:cNvPr>
          <p:cNvSpPr txBox="1"/>
          <p:nvPr/>
        </p:nvSpPr>
        <p:spPr>
          <a:xfrm>
            <a:off x="270842" y="3354653"/>
            <a:ext cx="622189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Förstå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egen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kultur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ledarstil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92E182B3-D249-C9DA-2934-9CF6F9E59E92}"/>
              </a:ext>
            </a:extLst>
          </p:cNvPr>
          <p:cNvSpPr txBox="1"/>
          <p:nvPr/>
        </p:nvSpPr>
        <p:spPr>
          <a:xfrm>
            <a:off x="310598" y="4477750"/>
            <a:ext cx="609765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erspektivbyten</a:t>
            </a:r>
            <a:r>
              <a:rPr lang="en-US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2" descr="Quick tips for Inclusive and Participative Culture">
            <a:extLst>
              <a:ext uri="{FF2B5EF4-FFF2-40B4-BE49-F238E27FC236}">
                <a16:creationId xmlns:a16="http://schemas.microsoft.com/office/drawing/2014/main" id="{A087B60C-2202-9DA0-3682-2C11C5175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4" b="2"/>
          <a:stretch/>
        </p:blipFill>
        <p:spPr bwMode="auto">
          <a:xfrm>
            <a:off x="6801499" y="1468389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46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vart och vit, nyckel, Stillebenfotografi, verktyg&#10;&#10;Automatiskt genererad beskrivning">
            <a:extLst>
              <a:ext uri="{FF2B5EF4-FFF2-40B4-BE49-F238E27FC236}">
                <a16:creationId xmlns:a16="http://schemas.microsoft.com/office/drawing/2014/main" id="{932A4C4A-008A-A7F5-1175-2329F3DA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76" y="1242310"/>
            <a:ext cx="3468205" cy="5195813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Bildobjekt 4" descr="En bild som visar Teckensnitt, Grafik, logotyp, grafisk design&#10;&#10;Automatiskt genererad beskrivning">
            <a:extLst>
              <a:ext uri="{FF2B5EF4-FFF2-40B4-BE49-F238E27FC236}">
                <a16:creationId xmlns:a16="http://schemas.microsoft.com/office/drawing/2014/main" id="{33174A5C-6E2D-266A-6A37-5D16BBE3F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77" y="419986"/>
            <a:ext cx="2629372" cy="75408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A13089D-66D9-0423-5B5C-45C4E2C5F6BB}"/>
              </a:ext>
            </a:extLst>
          </p:cNvPr>
          <p:cNvSpPr txBox="1"/>
          <p:nvPr/>
        </p:nvSpPr>
        <p:spPr>
          <a:xfrm>
            <a:off x="832382" y="1873286"/>
            <a:ext cx="5157589" cy="4400122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jag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lyckas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människa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bestämt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måste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jag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henne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börja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just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lurar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själv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hjälpa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i="1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i="1" dirty="0" err="1">
                <a:solidFill>
                  <a:schemeClr val="tx2"/>
                </a:solidFill>
              </a:rPr>
              <a:t>Sören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i="1" dirty="0" err="1">
                <a:solidFill>
                  <a:schemeClr val="tx2"/>
                </a:solidFill>
              </a:rPr>
              <a:t>Kirkengaard</a:t>
            </a:r>
            <a:endParaRPr lang="en-US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41DC0A-228C-0909-5F8A-DB5BED87A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6" y="152645"/>
            <a:ext cx="5251316" cy="1079981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rgbClr val="F188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Dagens upplägg</a:t>
            </a:r>
          </a:p>
        </p:txBody>
      </p:sp>
      <p:pic>
        <p:nvPicPr>
          <p:cNvPr id="7" name="Bildobjekt 6" descr="En bild som visar person, Människoansikte, porträtt, konst&#10;&#10;Automatiskt genererad beskrivning">
            <a:extLst>
              <a:ext uri="{FF2B5EF4-FFF2-40B4-BE49-F238E27FC236}">
                <a16:creationId xmlns:a16="http://schemas.microsoft.com/office/drawing/2014/main" id="{BD658435-44AA-9355-D760-0C3AE5619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r="2" b="420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1C48106-A3AD-7155-CB0C-8967C5C243D5}"/>
              </a:ext>
            </a:extLst>
          </p:cNvPr>
          <p:cNvSpPr txBox="1"/>
          <p:nvPr/>
        </p:nvSpPr>
        <p:spPr>
          <a:xfrm>
            <a:off x="1162589" y="1956769"/>
            <a:ext cx="43760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Kultur, värderingar, fördomar och inkludering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6842D08-4E9B-BC5C-2577-6F377F56CFE4}"/>
              </a:ext>
            </a:extLst>
          </p:cNvPr>
          <p:cNvSpPr txBox="1"/>
          <p:nvPr/>
        </p:nvSpPr>
        <p:spPr>
          <a:xfrm>
            <a:off x="1162590" y="3429000"/>
            <a:ext cx="43760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188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Interkulturell intelligens med Kulturverktyget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46E9B63-DC60-014D-63F3-B9551C7180BE}"/>
              </a:ext>
            </a:extLst>
          </p:cNvPr>
          <p:cNvSpPr txBox="1"/>
          <p:nvPr/>
        </p:nvSpPr>
        <p:spPr>
          <a:xfrm>
            <a:off x="11166765" y="6423952"/>
            <a:ext cx="102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10:15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25057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</TotalTime>
  <Words>547</Words>
  <Application>Microsoft Office PowerPoint</Application>
  <PresentationFormat>Bredbild</PresentationFormat>
  <Paragraphs>92</Paragraphs>
  <Slides>27</Slides>
  <Notes>2</Notes>
  <HiddenSlides>0</HiddenSlides>
  <MMClips>2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Times New Roman</vt:lpstr>
      <vt:lpstr>Office-tema</vt:lpstr>
      <vt:lpstr>PowerPoint-presentation</vt:lpstr>
      <vt:lpstr>PowerPoint-presentation</vt:lpstr>
      <vt:lpstr>En inkluderande stämning är nyckeln till framgång! </vt:lpstr>
      <vt:lpstr>Inkluderingsprocessen </vt:lpstr>
      <vt:lpstr>   Är en inkluderande stämning nyckeln till framgång?  </vt:lpstr>
      <vt:lpstr>PowerPoint-presentation</vt:lpstr>
      <vt:lpstr>PowerPoint-presentation</vt:lpstr>
      <vt:lpstr>PowerPoint-presentation</vt:lpstr>
      <vt:lpstr>Dagens upplägg</vt:lpstr>
      <vt:lpstr>PowerPoint-presentation</vt:lpstr>
      <vt:lpstr>PowerPoint-presentation</vt:lpstr>
      <vt:lpstr>Är du redo att byta perspektiv?</vt:lpstr>
      <vt:lpstr>PowerPoint-presentation</vt:lpstr>
      <vt:lpstr>PowerPoint-presentation</vt:lpstr>
      <vt:lpstr>PowerPoint-presentation</vt:lpstr>
      <vt:lpstr>PowerPoint-presentation</vt:lpstr>
      <vt:lpstr>Hur ”dom” ser på oss!</vt:lpstr>
      <vt:lpstr>PowerPoint-presentation</vt:lpstr>
      <vt:lpstr>Diskutera! </vt:lpstr>
      <vt:lpstr>PowerPoint-presentation</vt:lpstr>
      <vt:lpstr>Inget är rätt eller fel! Bara olika!</vt:lpstr>
      <vt:lpstr>Mentalisering</vt:lpstr>
      <vt:lpstr>PowerPoint-presentation</vt:lpstr>
      <vt:lpstr>Dans paus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Madeleine Eriksson</dc:creator>
  <cp:lastModifiedBy>Madeleine Eriksson</cp:lastModifiedBy>
  <cp:revision>1</cp:revision>
  <dcterms:created xsi:type="dcterms:W3CDTF">2024-01-04T15:01:56Z</dcterms:created>
  <dcterms:modified xsi:type="dcterms:W3CDTF">2024-01-04T15:03:10Z</dcterms:modified>
</cp:coreProperties>
</file>