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sldIdLst>
    <p:sldId id="256" r:id="rId2"/>
    <p:sldId id="259" r:id="rId3"/>
    <p:sldId id="258" r:id="rId4"/>
    <p:sldId id="310" r:id="rId5"/>
    <p:sldId id="298" r:id="rId6"/>
    <p:sldId id="277" r:id="rId7"/>
    <p:sldId id="286" r:id="rId8"/>
    <p:sldId id="444" r:id="rId9"/>
    <p:sldId id="261" r:id="rId10"/>
    <p:sldId id="283" r:id="rId11"/>
    <p:sldId id="433" r:id="rId12"/>
    <p:sldId id="467" r:id="rId13"/>
    <p:sldId id="267" r:id="rId14"/>
    <p:sldId id="268" r:id="rId15"/>
    <p:sldId id="269" r:id="rId16"/>
    <p:sldId id="447" r:id="rId17"/>
    <p:sldId id="448" r:id="rId18"/>
    <p:sldId id="266" r:id="rId19"/>
    <p:sldId id="274" r:id="rId20"/>
    <p:sldId id="284" r:id="rId21"/>
    <p:sldId id="275" r:id="rId22"/>
    <p:sldId id="276" r:id="rId23"/>
    <p:sldId id="331" r:id="rId24"/>
    <p:sldId id="434" r:id="rId25"/>
    <p:sldId id="278" r:id="rId26"/>
    <p:sldId id="282" r:id="rId27"/>
    <p:sldId id="450" r:id="rId28"/>
    <p:sldId id="379" r:id="rId29"/>
    <p:sldId id="380" r:id="rId30"/>
    <p:sldId id="396" r:id="rId31"/>
    <p:sldId id="395" r:id="rId32"/>
    <p:sldId id="394" r:id="rId33"/>
    <p:sldId id="382" r:id="rId34"/>
    <p:sldId id="279" r:id="rId35"/>
    <p:sldId id="280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0D9A7E-036C-4F6C-848D-D6143090BC93}" type="datetimeFigureOut">
              <a:rPr lang="sv-SE" smtClean="0"/>
              <a:t>2024-01-04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ADBAD4-6D47-4B88-A4DC-70027D48B14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65185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DC9BC8-25B3-418D-8BB0-57482443F622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758351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DC9BC8-25B3-418D-8BB0-57482443F622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065752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DC9BC8-25B3-418D-8BB0-57482443F622}" type="slidenum">
              <a:rPr lang="sv-SE" smtClean="0"/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364898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DC9BC8-25B3-418D-8BB0-57482443F622}" type="slidenum">
              <a:rPr lang="sv-SE" smtClean="0"/>
              <a:t>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138567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6">
            <a:extLst>
              <a:ext uri="{FF2B5EF4-FFF2-40B4-BE49-F238E27FC236}">
                <a16:creationId xmlns:a16="http://schemas.microsoft.com/office/drawing/2014/main" id="{C177A7C6-7B29-9AEA-726C-4B365C22187D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336EDB9-4621-410E-9DDC-0A1E795C109E}" type="slidenum">
              <a:t>28</a:t>
            </a:fld>
            <a:endParaRPr lang="sv-SE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Platshållare för bildobjekt 1">
            <a:extLst>
              <a:ext uri="{FF2B5EF4-FFF2-40B4-BE49-F238E27FC236}">
                <a16:creationId xmlns:a16="http://schemas.microsoft.com/office/drawing/2014/main" id="{992DE80D-FA5F-3A25-17F0-28129E8F1C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Platshållare för anteckningar 2">
            <a:extLst>
              <a:ext uri="{FF2B5EF4-FFF2-40B4-BE49-F238E27FC236}">
                <a16:creationId xmlns:a16="http://schemas.microsoft.com/office/drawing/2014/main" id="{CF572FCE-280F-52BD-B001-6C386D8A0B4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sv-S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6">
            <a:extLst>
              <a:ext uri="{FF2B5EF4-FFF2-40B4-BE49-F238E27FC236}">
                <a16:creationId xmlns:a16="http://schemas.microsoft.com/office/drawing/2014/main" id="{C3CEF19B-31B9-C0E6-6E9D-60DBBD8BCD78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DA58DFD-ADE6-43D8-B29E-DAE1C9772A6E}" type="slidenum">
              <a:t>29</a:t>
            </a:fld>
            <a:endParaRPr lang="sv-SE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Platshållare för bildobjekt 1">
            <a:extLst>
              <a:ext uri="{FF2B5EF4-FFF2-40B4-BE49-F238E27FC236}">
                <a16:creationId xmlns:a16="http://schemas.microsoft.com/office/drawing/2014/main" id="{5FDED464-1EED-2180-AD2E-0C3A20C837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Frihandsfigur: Form 2">
            <a:extLst>
              <a:ext uri="{FF2B5EF4-FFF2-40B4-BE49-F238E27FC236}">
                <a16:creationId xmlns:a16="http://schemas.microsoft.com/office/drawing/2014/main" id="{5B0F23B5-CC73-AB9A-BD1A-4C82B5548368}"/>
              </a:ext>
            </a:extLst>
          </p:cNvPr>
          <p:cNvSpPr/>
          <p:nvPr/>
        </p:nvSpPr>
        <p:spPr>
          <a:xfrm>
            <a:off x="755641" y="5079235"/>
            <a:ext cx="6009116" cy="4773241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none" lIns="90004" tIns="46798" rIns="90004" bIns="46798" anchor="ctr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v-SE" sz="18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Arial" pitchFamily="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DC9BC8-25B3-418D-8BB0-57482443F622}" type="slidenum">
              <a:rPr lang="sv-SE" smtClean="0"/>
              <a:t>34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27798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F195-0DA0-44FF-B534-D6BDBC117714}" type="datetimeFigureOut">
              <a:rPr lang="sv-SE" smtClean="0"/>
              <a:t>2024-01-04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4C372-20B0-4452-85FA-239FEEC9C89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84594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F195-0DA0-44FF-B534-D6BDBC117714}" type="datetimeFigureOut">
              <a:rPr lang="sv-SE" smtClean="0"/>
              <a:t>2024-01-04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4C372-20B0-4452-85FA-239FEEC9C89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76424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F195-0DA0-44FF-B534-D6BDBC117714}" type="datetimeFigureOut">
              <a:rPr lang="sv-SE" smtClean="0"/>
              <a:t>2024-01-04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4C372-20B0-4452-85FA-239FEEC9C89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14191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F195-0DA0-44FF-B534-D6BDBC117714}" type="datetimeFigureOut">
              <a:rPr lang="sv-SE" smtClean="0"/>
              <a:t>2024-01-04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4C372-20B0-4452-85FA-239FEEC9C89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53648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F195-0DA0-44FF-B534-D6BDBC117714}" type="datetimeFigureOut">
              <a:rPr lang="sv-SE" smtClean="0"/>
              <a:t>2024-01-04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4C372-20B0-4452-85FA-239FEEC9C89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05567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F195-0DA0-44FF-B534-D6BDBC117714}" type="datetimeFigureOut">
              <a:rPr lang="sv-SE" smtClean="0"/>
              <a:t>2024-01-04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4C372-20B0-4452-85FA-239FEEC9C89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89171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F195-0DA0-44FF-B534-D6BDBC117714}" type="datetimeFigureOut">
              <a:rPr lang="sv-SE" smtClean="0"/>
              <a:t>2024-01-04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4C372-20B0-4452-85FA-239FEEC9C89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04693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F195-0DA0-44FF-B534-D6BDBC117714}" type="datetimeFigureOut">
              <a:rPr lang="sv-SE" smtClean="0"/>
              <a:t>2024-01-04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4C372-20B0-4452-85FA-239FEEC9C89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95377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F195-0DA0-44FF-B534-D6BDBC117714}" type="datetimeFigureOut">
              <a:rPr lang="sv-SE" smtClean="0"/>
              <a:t>2024-01-04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4C372-20B0-4452-85FA-239FEEC9C89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92374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F195-0DA0-44FF-B534-D6BDBC117714}" type="datetimeFigureOut">
              <a:rPr lang="sv-SE" smtClean="0"/>
              <a:t>2024-01-04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4C372-20B0-4452-85FA-239FEEC9C89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99347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F195-0DA0-44FF-B534-D6BDBC117714}" type="datetimeFigureOut">
              <a:rPr lang="sv-SE" smtClean="0"/>
              <a:t>2024-01-04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4C372-20B0-4452-85FA-239FEEC9C89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46371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3F195-0DA0-44FF-B534-D6BDBC117714}" type="datetimeFigureOut">
              <a:rPr lang="sv-SE" smtClean="0"/>
              <a:t>2024-01-04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B4C372-20B0-4452-85FA-239FEEC9C89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901050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DYxDsiudCes&amp;t=12s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13" Type="http://schemas.openxmlformats.org/officeDocument/2006/relationships/image" Target="../media/image35.png"/><Relationship Id="rId3" Type="http://schemas.openxmlformats.org/officeDocument/2006/relationships/image" Target="../media/image25.jpg"/><Relationship Id="rId7" Type="http://schemas.openxmlformats.org/officeDocument/2006/relationships/image" Target="../media/image29.png"/><Relationship Id="rId12" Type="http://schemas.openxmlformats.org/officeDocument/2006/relationships/image" Target="../media/image3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jpg"/><Relationship Id="rId4" Type="http://schemas.openxmlformats.org/officeDocument/2006/relationships/image" Target="../media/image26.jpg"/><Relationship Id="rId9" Type="http://schemas.openxmlformats.org/officeDocument/2006/relationships/image" Target="../media/image31.jpg"/><Relationship Id="rId1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 descr="En bild som visar bubbla, Bubbla, vatten, droppe&#10;&#10;Automatiskt genererad beskrivning">
            <a:extLst>
              <a:ext uri="{FF2B5EF4-FFF2-40B4-BE49-F238E27FC236}">
                <a16:creationId xmlns:a16="http://schemas.microsoft.com/office/drawing/2014/main" id="{60D1B5E1-2889-B184-2CF5-726FD88921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40" b="27047"/>
          <a:stretch/>
        </p:blipFill>
        <p:spPr>
          <a:xfrm>
            <a:off x="4283902" y="10"/>
            <a:ext cx="7908098" cy="6857992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798541F8-2558-5DAF-444D-E9E74ECB97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8663" y="1115219"/>
            <a:ext cx="5505449" cy="1097629"/>
          </a:xfrm>
        </p:spPr>
        <p:txBody>
          <a:bodyPr>
            <a:normAutofit/>
          </a:bodyPr>
          <a:lstStyle/>
          <a:p>
            <a:pPr algn="l"/>
            <a:r>
              <a:rPr lang="sv-SE" sz="4000" dirty="0">
                <a:latin typeface="Arial" panose="020B0604020202020204" pitchFamily="34" charset="0"/>
                <a:cs typeface="Arial" panose="020B0604020202020204" pitchFamily="34" charset="0"/>
              </a:rPr>
              <a:t>Interkulturell Intelligens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C6D3C862-0DF1-4B78-5FC5-17268CBCF4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8663" y="4150678"/>
            <a:ext cx="4547425" cy="1655762"/>
          </a:xfrm>
        </p:spPr>
        <p:txBody>
          <a:bodyPr>
            <a:normAutofit/>
          </a:bodyPr>
          <a:lstStyle/>
          <a:p>
            <a:pPr algn="l"/>
            <a:r>
              <a:rPr lang="sv-SE" sz="2800" dirty="0">
                <a:latin typeface="Arial" panose="020B0604020202020204" pitchFamily="34" charset="0"/>
                <a:cs typeface="Arial" panose="020B0604020202020204" pitchFamily="34" charset="0"/>
              </a:rPr>
              <a:t>Från kulturell medvetenhet </a:t>
            </a:r>
          </a:p>
          <a:p>
            <a:pPr algn="l"/>
            <a:r>
              <a:rPr lang="sv-SE" sz="2800" dirty="0">
                <a:latin typeface="Arial" panose="020B0604020202020204" pitchFamily="34" charset="0"/>
                <a:cs typeface="Arial" panose="020B0604020202020204" pitchFamily="34" charset="0"/>
              </a:rPr>
              <a:t>och kompetens till </a:t>
            </a:r>
          </a:p>
          <a:p>
            <a:pPr algn="l"/>
            <a:r>
              <a:rPr lang="sv-SE" sz="2800" dirty="0">
                <a:latin typeface="Arial" panose="020B0604020202020204" pitchFamily="34" charset="0"/>
                <a:cs typeface="Arial" panose="020B0604020202020204" pitchFamily="34" charset="0"/>
              </a:rPr>
              <a:t>interkulturell intelligens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1BD736CF-844C-9B93-7EE2-5D208D12C773}"/>
              </a:ext>
            </a:extLst>
          </p:cNvPr>
          <p:cNvSpPr txBox="1"/>
          <p:nvPr/>
        </p:nvSpPr>
        <p:spPr>
          <a:xfrm>
            <a:off x="11351491" y="6423952"/>
            <a:ext cx="84050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000" dirty="0">
                <a:latin typeface="Arial" panose="020B0604020202020204" pitchFamily="34" charset="0"/>
                <a:cs typeface="Arial" panose="020B0604020202020204" pitchFamily="34" charset="0"/>
              </a:rPr>
              <a:t>09:00</a:t>
            </a:r>
            <a:endParaRPr lang="sv-SE" sz="1000" dirty="0"/>
          </a:p>
        </p:txBody>
      </p:sp>
    </p:spTree>
    <p:extLst>
      <p:ext uri="{BB962C8B-B14F-4D97-AF65-F5344CB8AC3E}">
        <p14:creationId xmlns:p14="http://schemas.microsoft.com/office/powerpoint/2010/main" val="635610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tshållare för innehåll 4" descr="En bild som visar svart och vit, porträtt, monokrom, person&#10;&#10;Automatiskt genererad beskrivning">
            <a:extLst>
              <a:ext uri="{FF2B5EF4-FFF2-40B4-BE49-F238E27FC236}">
                <a16:creationId xmlns:a16="http://schemas.microsoft.com/office/drawing/2014/main" id="{AE6EA926-422B-A974-20F1-315795D09C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89"/>
          <a:stretch/>
        </p:blipFill>
        <p:spPr>
          <a:xfrm>
            <a:off x="2915455" y="10"/>
            <a:ext cx="9276545" cy="6857990"/>
          </a:xfrm>
          <a:custGeom>
            <a:avLst/>
            <a:gdLst/>
            <a:ahLst/>
            <a:cxnLst/>
            <a:rect l="l" t="t" r="r" b="b"/>
            <a:pathLst>
              <a:path w="9276545" h="6871647">
                <a:moveTo>
                  <a:pt x="9276545" y="0"/>
                </a:moveTo>
                <a:lnTo>
                  <a:pt x="9276545" y="6858000"/>
                </a:lnTo>
                <a:lnTo>
                  <a:pt x="1546051" y="6871647"/>
                </a:lnTo>
                <a:lnTo>
                  <a:pt x="1535751" y="6828910"/>
                </a:lnTo>
                <a:cubicBezTo>
                  <a:pt x="1530460" y="6775140"/>
                  <a:pt x="1515370" y="6618042"/>
                  <a:pt x="1514301" y="6549029"/>
                </a:cubicBezTo>
                <a:cubicBezTo>
                  <a:pt x="1518045" y="6491396"/>
                  <a:pt x="1528503" y="6450608"/>
                  <a:pt x="1529339" y="6414828"/>
                </a:cubicBezTo>
                <a:cubicBezTo>
                  <a:pt x="1525062" y="6359280"/>
                  <a:pt x="1502062" y="6307149"/>
                  <a:pt x="1493941" y="6268848"/>
                </a:cubicBezTo>
                <a:cubicBezTo>
                  <a:pt x="1502669" y="6254191"/>
                  <a:pt x="1469920" y="6200171"/>
                  <a:pt x="1480613" y="6185025"/>
                </a:cubicBezTo>
                <a:cubicBezTo>
                  <a:pt x="1481020" y="6164522"/>
                  <a:pt x="1458164" y="6060790"/>
                  <a:pt x="1443364" y="6018360"/>
                </a:cubicBezTo>
                <a:cubicBezTo>
                  <a:pt x="1426694" y="5970758"/>
                  <a:pt x="1390307" y="5920074"/>
                  <a:pt x="1380584" y="5899407"/>
                </a:cubicBezTo>
                <a:cubicBezTo>
                  <a:pt x="1370860" y="5878740"/>
                  <a:pt x="1392244" y="5920877"/>
                  <a:pt x="1385023" y="5894356"/>
                </a:cubicBezTo>
                <a:cubicBezTo>
                  <a:pt x="1377800" y="5867835"/>
                  <a:pt x="1345702" y="5770498"/>
                  <a:pt x="1337254" y="5740279"/>
                </a:cubicBezTo>
                <a:cubicBezTo>
                  <a:pt x="1353956" y="5738860"/>
                  <a:pt x="1323673" y="5722040"/>
                  <a:pt x="1334321" y="5713042"/>
                </a:cubicBezTo>
                <a:cubicBezTo>
                  <a:pt x="1343675" y="5706701"/>
                  <a:pt x="1336672" y="5700118"/>
                  <a:pt x="1335877" y="5692870"/>
                </a:cubicBezTo>
                <a:cubicBezTo>
                  <a:pt x="1343201" y="5683812"/>
                  <a:pt x="1329617" y="5652064"/>
                  <a:pt x="1319978" y="5643427"/>
                </a:cubicBezTo>
                <a:cubicBezTo>
                  <a:pt x="1286551" y="5622177"/>
                  <a:pt x="1310947" y="5579803"/>
                  <a:pt x="1285321" y="5562271"/>
                </a:cubicBezTo>
                <a:cubicBezTo>
                  <a:pt x="1281540" y="5556238"/>
                  <a:pt x="1279983" y="5550455"/>
                  <a:pt x="1279815" y="5544867"/>
                </a:cubicBezTo>
                <a:lnTo>
                  <a:pt x="1282507" y="5529404"/>
                </a:lnTo>
                <a:lnTo>
                  <a:pt x="1289604" y="5525378"/>
                </a:lnTo>
                <a:lnTo>
                  <a:pt x="1287766" y="5515726"/>
                </a:lnTo>
                <a:lnTo>
                  <a:pt x="1288829" y="5513051"/>
                </a:lnTo>
                <a:cubicBezTo>
                  <a:pt x="1290896" y="5507946"/>
                  <a:pt x="1292688" y="5502897"/>
                  <a:pt x="1293373" y="5497833"/>
                </a:cubicBezTo>
                <a:cubicBezTo>
                  <a:pt x="1288690" y="5483829"/>
                  <a:pt x="1272696" y="5459278"/>
                  <a:pt x="1260736" y="5429027"/>
                </a:cubicBezTo>
                <a:cubicBezTo>
                  <a:pt x="1238579" y="5396416"/>
                  <a:pt x="1238884" y="5351600"/>
                  <a:pt x="1221610" y="5316328"/>
                </a:cubicBezTo>
                <a:lnTo>
                  <a:pt x="1216099" y="5309330"/>
                </a:lnTo>
                <a:lnTo>
                  <a:pt x="1217278" y="5279477"/>
                </a:lnTo>
                <a:cubicBezTo>
                  <a:pt x="1221588" y="5274318"/>
                  <a:pt x="1222716" y="5266940"/>
                  <a:pt x="1218469" y="5260597"/>
                </a:cubicBezTo>
                <a:lnTo>
                  <a:pt x="1206220" y="5152555"/>
                </a:lnTo>
                <a:cubicBezTo>
                  <a:pt x="1205294" y="5116878"/>
                  <a:pt x="1196908" y="5101727"/>
                  <a:pt x="1212921" y="5046536"/>
                </a:cubicBezTo>
                <a:cubicBezTo>
                  <a:pt x="1234138" y="4987918"/>
                  <a:pt x="1204801" y="4903116"/>
                  <a:pt x="1212183" y="4837345"/>
                </a:cubicBezTo>
                <a:cubicBezTo>
                  <a:pt x="1183151" y="4802424"/>
                  <a:pt x="1209228" y="4821062"/>
                  <a:pt x="1202048" y="4784195"/>
                </a:cubicBezTo>
                <a:cubicBezTo>
                  <a:pt x="1202483" y="4760878"/>
                  <a:pt x="1202919" y="4737561"/>
                  <a:pt x="1203354" y="4714245"/>
                </a:cubicBezTo>
                <a:lnTo>
                  <a:pt x="1201502" y="4700836"/>
                </a:lnTo>
                <a:lnTo>
                  <a:pt x="1194919" y="4697224"/>
                </a:lnTo>
                <a:lnTo>
                  <a:pt x="1187792" y="4677162"/>
                </a:lnTo>
                <a:cubicBezTo>
                  <a:pt x="1186060" y="4669625"/>
                  <a:pt x="1185291" y="4661478"/>
                  <a:pt x="1186080" y="4652429"/>
                </a:cubicBezTo>
                <a:cubicBezTo>
                  <a:pt x="1199189" y="4622456"/>
                  <a:pt x="1167081" y="4571771"/>
                  <a:pt x="1184722" y="4534840"/>
                </a:cubicBezTo>
                <a:cubicBezTo>
                  <a:pt x="1182407" y="4499077"/>
                  <a:pt x="1175424" y="4460227"/>
                  <a:pt x="1172188" y="4437851"/>
                </a:cubicBezTo>
                <a:cubicBezTo>
                  <a:pt x="1161331" y="4428466"/>
                  <a:pt x="1178123" y="4398274"/>
                  <a:pt x="1165306" y="4400581"/>
                </a:cubicBezTo>
                <a:cubicBezTo>
                  <a:pt x="1171061" y="4389819"/>
                  <a:pt x="1173552" y="4346771"/>
                  <a:pt x="1168602" y="4335651"/>
                </a:cubicBezTo>
                <a:lnTo>
                  <a:pt x="1178384" y="4280215"/>
                </a:lnTo>
                <a:lnTo>
                  <a:pt x="1177294" y="4274660"/>
                </a:lnTo>
                <a:cubicBezTo>
                  <a:pt x="1177138" y="4268882"/>
                  <a:pt x="1177520" y="4251103"/>
                  <a:pt x="1177448" y="4245552"/>
                </a:cubicBezTo>
                <a:cubicBezTo>
                  <a:pt x="1177252" y="4244155"/>
                  <a:pt x="1177058" y="4242757"/>
                  <a:pt x="1176863" y="4241361"/>
                </a:cubicBezTo>
                <a:lnTo>
                  <a:pt x="1162386" y="4207167"/>
                </a:lnTo>
                <a:cubicBezTo>
                  <a:pt x="1162950" y="4202536"/>
                  <a:pt x="1174655" y="4199565"/>
                  <a:pt x="1174343" y="4192380"/>
                </a:cubicBezTo>
                <a:lnTo>
                  <a:pt x="1160516" y="4164062"/>
                </a:lnTo>
                <a:lnTo>
                  <a:pt x="1161365" y="4158623"/>
                </a:lnTo>
                <a:lnTo>
                  <a:pt x="1144878" y="4076261"/>
                </a:lnTo>
                <a:lnTo>
                  <a:pt x="1123687" y="4005692"/>
                </a:lnTo>
                <a:lnTo>
                  <a:pt x="1096720" y="3754257"/>
                </a:lnTo>
                <a:cubicBezTo>
                  <a:pt x="1083618" y="3639924"/>
                  <a:pt x="1064313" y="3636659"/>
                  <a:pt x="1047682" y="3517638"/>
                </a:cubicBezTo>
                <a:cubicBezTo>
                  <a:pt x="1048550" y="3477187"/>
                  <a:pt x="1049418" y="3436735"/>
                  <a:pt x="1050285" y="3396284"/>
                </a:cubicBezTo>
                <a:lnTo>
                  <a:pt x="1030166" y="3320814"/>
                </a:lnTo>
                <a:lnTo>
                  <a:pt x="1034128" y="3260443"/>
                </a:lnTo>
                <a:lnTo>
                  <a:pt x="1007751" y="3198916"/>
                </a:lnTo>
                <a:cubicBezTo>
                  <a:pt x="1003323" y="3193074"/>
                  <a:pt x="1001150" y="3187393"/>
                  <a:pt x="1000384" y="3181839"/>
                </a:cubicBezTo>
                <a:cubicBezTo>
                  <a:pt x="1000734" y="3176675"/>
                  <a:pt x="1001085" y="3171511"/>
                  <a:pt x="1001435" y="3166346"/>
                </a:cubicBezTo>
                <a:lnTo>
                  <a:pt x="968918" y="3112638"/>
                </a:lnTo>
                <a:cubicBezTo>
                  <a:pt x="957125" y="3092489"/>
                  <a:pt x="955617" y="3065232"/>
                  <a:pt x="934483" y="3031628"/>
                </a:cubicBezTo>
                <a:cubicBezTo>
                  <a:pt x="914631" y="2997037"/>
                  <a:pt x="908933" y="3005661"/>
                  <a:pt x="879229" y="2948196"/>
                </a:cubicBezTo>
                <a:cubicBezTo>
                  <a:pt x="850845" y="2897154"/>
                  <a:pt x="820829" y="2806798"/>
                  <a:pt x="798666" y="2761198"/>
                </a:cubicBezTo>
                <a:cubicBezTo>
                  <a:pt x="773970" y="2714562"/>
                  <a:pt x="758278" y="2715446"/>
                  <a:pt x="746962" y="2694939"/>
                </a:cubicBezTo>
                <a:lnTo>
                  <a:pt x="712796" y="2614779"/>
                </a:lnTo>
                <a:lnTo>
                  <a:pt x="697701" y="2600020"/>
                </a:lnTo>
                <a:cubicBezTo>
                  <a:pt x="697743" y="2598787"/>
                  <a:pt x="697784" y="2597555"/>
                  <a:pt x="697823" y="2596321"/>
                </a:cubicBezTo>
                <a:lnTo>
                  <a:pt x="679645" y="2572602"/>
                </a:lnTo>
                <a:lnTo>
                  <a:pt x="680789" y="2571831"/>
                </a:lnTo>
                <a:cubicBezTo>
                  <a:pt x="682946" y="2569560"/>
                  <a:pt x="683757" y="2566863"/>
                  <a:pt x="681771" y="2563200"/>
                </a:cubicBezTo>
                <a:cubicBezTo>
                  <a:pt x="705290" y="2562299"/>
                  <a:pt x="688388" y="2558438"/>
                  <a:pt x="680456" y="2547723"/>
                </a:cubicBezTo>
                <a:cubicBezTo>
                  <a:pt x="679482" y="2534148"/>
                  <a:pt x="677183" y="2493617"/>
                  <a:pt x="675922" y="2481749"/>
                </a:cubicBezTo>
                <a:lnTo>
                  <a:pt x="672894" y="2476509"/>
                </a:lnTo>
                <a:lnTo>
                  <a:pt x="673143" y="2476297"/>
                </a:lnTo>
                <a:cubicBezTo>
                  <a:pt x="673152" y="2474932"/>
                  <a:pt x="672405" y="2473126"/>
                  <a:pt x="670567" y="2470561"/>
                </a:cubicBezTo>
                <a:lnTo>
                  <a:pt x="667369" y="2466951"/>
                </a:lnTo>
                <a:lnTo>
                  <a:pt x="661495" y="2456785"/>
                </a:lnTo>
                <a:cubicBezTo>
                  <a:pt x="661510" y="2455387"/>
                  <a:pt x="661525" y="2453987"/>
                  <a:pt x="661540" y="2452588"/>
                </a:cubicBezTo>
                <a:lnTo>
                  <a:pt x="664540" y="2449913"/>
                </a:lnTo>
                <a:lnTo>
                  <a:pt x="663581" y="2449129"/>
                </a:lnTo>
                <a:cubicBezTo>
                  <a:pt x="653014" y="2444453"/>
                  <a:pt x="642406" y="2445872"/>
                  <a:pt x="663129" y="2426579"/>
                </a:cubicBezTo>
                <a:cubicBezTo>
                  <a:pt x="643271" y="2414167"/>
                  <a:pt x="657229" y="2404769"/>
                  <a:pt x="650205" y="2379928"/>
                </a:cubicBezTo>
                <a:cubicBezTo>
                  <a:pt x="634911" y="2374359"/>
                  <a:pt x="634260" y="2365346"/>
                  <a:pt x="638008" y="2354824"/>
                </a:cubicBezTo>
                <a:cubicBezTo>
                  <a:pt x="621083" y="2334576"/>
                  <a:pt x="620949" y="2310146"/>
                  <a:pt x="609851" y="2284299"/>
                </a:cubicBezTo>
                <a:lnTo>
                  <a:pt x="585585" y="2155739"/>
                </a:lnTo>
                <a:lnTo>
                  <a:pt x="581391" y="2152892"/>
                </a:lnTo>
                <a:cubicBezTo>
                  <a:pt x="578821" y="2150768"/>
                  <a:pt x="577525" y="2149149"/>
                  <a:pt x="577083" y="2147807"/>
                </a:cubicBezTo>
                <a:lnTo>
                  <a:pt x="577251" y="2147544"/>
                </a:lnTo>
                <a:lnTo>
                  <a:pt x="546845" y="2085601"/>
                </a:lnTo>
                <a:cubicBezTo>
                  <a:pt x="538270" y="2073917"/>
                  <a:pt x="486356" y="1955894"/>
                  <a:pt x="470837" y="1931362"/>
                </a:cubicBezTo>
                <a:lnTo>
                  <a:pt x="428154" y="1657167"/>
                </a:lnTo>
                <a:lnTo>
                  <a:pt x="392797" y="1510175"/>
                </a:lnTo>
                <a:cubicBezTo>
                  <a:pt x="380165" y="1504446"/>
                  <a:pt x="369910" y="1451095"/>
                  <a:pt x="372847" y="1440507"/>
                </a:cubicBezTo>
                <a:cubicBezTo>
                  <a:pt x="369015" y="1433783"/>
                  <a:pt x="338503" y="1376212"/>
                  <a:pt x="344479" y="1367690"/>
                </a:cubicBezTo>
                <a:cubicBezTo>
                  <a:pt x="332264" y="1342150"/>
                  <a:pt x="321736" y="1310521"/>
                  <a:pt x="299558" y="1287266"/>
                </a:cubicBezTo>
                <a:cubicBezTo>
                  <a:pt x="277380" y="1264010"/>
                  <a:pt x="259203" y="1269909"/>
                  <a:pt x="243216" y="1249403"/>
                </a:cubicBezTo>
                <a:cubicBezTo>
                  <a:pt x="227230" y="1228898"/>
                  <a:pt x="218454" y="1166841"/>
                  <a:pt x="203639" y="1164232"/>
                </a:cubicBezTo>
                <a:cubicBezTo>
                  <a:pt x="192352" y="1144923"/>
                  <a:pt x="198158" y="1133798"/>
                  <a:pt x="169195" y="1087898"/>
                </a:cubicBezTo>
                <a:cubicBezTo>
                  <a:pt x="139228" y="1002950"/>
                  <a:pt x="140891" y="969630"/>
                  <a:pt x="98775" y="910071"/>
                </a:cubicBezTo>
                <a:cubicBezTo>
                  <a:pt x="45025" y="831068"/>
                  <a:pt x="34038" y="817468"/>
                  <a:pt x="43820" y="712632"/>
                </a:cubicBezTo>
                <a:cubicBezTo>
                  <a:pt x="34816" y="659496"/>
                  <a:pt x="43273" y="613587"/>
                  <a:pt x="44748" y="591246"/>
                </a:cubicBezTo>
                <a:lnTo>
                  <a:pt x="36767" y="546725"/>
                </a:lnTo>
                <a:cubicBezTo>
                  <a:pt x="36093" y="528360"/>
                  <a:pt x="35418" y="509996"/>
                  <a:pt x="34744" y="491632"/>
                </a:cubicBezTo>
                <a:cubicBezTo>
                  <a:pt x="34670" y="458441"/>
                  <a:pt x="29296" y="473054"/>
                  <a:pt x="29222" y="439863"/>
                </a:cubicBezTo>
                <a:cubicBezTo>
                  <a:pt x="29152" y="439762"/>
                  <a:pt x="2578" y="397168"/>
                  <a:pt x="2507" y="397065"/>
                </a:cubicBezTo>
                <a:cubicBezTo>
                  <a:pt x="-7796" y="385479"/>
                  <a:pt x="17492" y="336832"/>
                  <a:pt x="9810" y="317232"/>
                </a:cubicBezTo>
                <a:lnTo>
                  <a:pt x="25323" y="268841"/>
                </a:lnTo>
                <a:cubicBezTo>
                  <a:pt x="20582" y="241406"/>
                  <a:pt x="55391" y="238509"/>
                  <a:pt x="50278" y="195107"/>
                </a:cubicBezTo>
                <a:cubicBezTo>
                  <a:pt x="49891" y="157638"/>
                  <a:pt x="41873" y="124837"/>
                  <a:pt x="47653" y="93413"/>
                </a:cubicBezTo>
                <a:cubicBezTo>
                  <a:pt x="41389" y="80245"/>
                  <a:pt x="38874" y="67990"/>
                  <a:pt x="48323" y="56668"/>
                </a:cubicBezTo>
                <a:cubicBezTo>
                  <a:pt x="46028" y="30349"/>
                  <a:pt x="37896" y="18658"/>
                  <a:pt x="38423" y="5323"/>
                </a:cubicBezTo>
                <a:lnTo>
                  <a:pt x="39875" y="1"/>
                </a:lnTo>
                <a:close/>
              </a:path>
            </a:pathLst>
          </a:cu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7D583CD6-8652-1430-A72D-D9E6123C5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916" y="2852381"/>
            <a:ext cx="3161940" cy="264024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Diskutera</a:t>
            </a:r>
            <a:b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Vad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är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ett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bra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ledarskap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42452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innehåll 4" descr="En bild som visar svart och vit, hand, nagel, finger&#10;&#10;Automatiskt genererad beskrivning">
            <a:extLst>
              <a:ext uri="{FF2B5EF4-FFF2-40B4-BE49-F238E27FC236}">
                <a16:creationId xmlns:a16="http://schemas.microsoft.com/office/drawing/2014/main" id="{493B7903-186E-1419-6201-B1C74BCF2D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2812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88E35F59-BF63-9DF7-2A29-0095ABFDA19D}"/>
              </a:ext>
            </a:extLst>
          </p:cNvPr>
          <p:cNvSpPr txBox="1"/>
          <p:nvPr/>
        </p:nvSpPr>
        <p:spPr>
          <a:xfrm>
            <a:off x="542164" y="1890574"/>
            <a:ext cx="57678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EF72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Kultur </a:t>
            </a:r>
            <a:r>
              <a:rPr lang="en-US" sz="2800" dirty="0" err="1">
                <a:solidFill>
                  <a:srgbClr val="EF72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och</a:t>
            </a:r>
            <a:r>
              <a:rPr lang="en-US" sz="2800" dirty="0">
                <a:solidFill>
                  <a:srgbClr val="EF72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EF72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värderingar</a:t>
            </a:r>
            <a:endParaRPr lang="sv-SE" sz="2800" dirty="0"/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CE495462-BF1B-985B-76E2-8B011FDA7EE2}"/>
              </a:ext>
            </a:extLst>
          </p:cNvPr>
          <p:cNvSpPr txBox="1"/>
          <p:nvPr/>
        </p:nvSpPr>
        <p:spPr>
          <a:xfrm>
            <a:off x="11351491" y="6423952"/>
            <a:ext cx="84050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000" dirty="0">
                <a:latin typeface="Arial" panose="020B0604020202020204" pitchFamily="34" charset="0"/>
                <a:cs typeface="Arial" panose="020B0604020202020204" pitchFamily="34" charset="0"/>
              </a:rPr>
              <a:t>09:12  </a:t>
            </a:r>
            <a:endParaRPr lang="sv-SE" sz="1000" dirty="0"/>
          </a:p>
        </p:txBody>
      </p:sp>
    </p:spTree>
    <p:extLst>
      <p:ext uri="{BB962C8B-B14F-4D97-AF65-F5344CB8AC3E}">
        <p14:creationId xmlns:p14="http://schemas.microsoft.com/office/powerpoint/2010/main" val="2879386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>
            <a:extLst>
              <a:ext uri="{FF2B5EF4-FFF2-40B4-BE49-F238E27FC236}">
                <a16:creationId xmlns:a16="http://schemas.microsoft.com/office/drawing/2014/main" id="{36DE6530-58BD-176B-13D5-8B148C412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Maslows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behovspyramid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Lärande, växande och socialisation: Abraham Maslows behovsteori">
            <a:extLst>
              <a:ext uri="{FF2B5EF4-FFF2-40B4-BE49-F238E27FC236}">
                <a16:creationId xmlns:a16="http://schemas.microsoft.com/office/drawing/2014/main" id="{12793393-BD15-56DF-03F0-446DE2BE6F4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" r="6310" b="3"/>
          <a:stretch/>
        </p:blipFill>
        <p:spPr bwMode="auto">
          <a:xfrm>
            <a:off x="4805440" y="93186"/>
            <a:ext cx="7224051" cy="6764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Same Same but Different&quot; Poster by valuestees | Redbubble">
            <a:extLst>
              <a:ext uri="{FF2B5EF4-FFF2-40B4-BE49-F238E27FC236}">
                <a16:creationId xmlns:a16="http://schemas.microsoft.com/office/drawing/2014/main" id="{C7056E6B-BBDF-1835-A585-D3BDBDB56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440" y="47005"/>
            <a:ext cx="72240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5368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4A92693-2A4A-7055-6DC4-F082D2343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4767834" cy="112471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000" dirty="0">
                <a:solidFill>
                  <a:srgbClr val="EF72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Software of the mind </a:t>
            </a: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(Geert Hofstede)</a:t>
            </a:r>
          </a:p>
        </p:txBody>
      </p:sp>
      <p:pic>
        <p:nvPicPr>
          <p:cNvPr id="4" name="Platshållare för innehåll 3" descr="En bild som visar text, Människoansikte, affisch, svart och vit&#10;&#10;Automatiskt genererad beskrivning">
            <a:extLst>
              <a:ext uri="{FF2B5EF4-FFF2-40B4-BE49-F238E27FC236}">
                <a16:creationId xmlns:a16="http://schemas.microsoft.com/office/drawing/2014/main" id="{A258837B-BCC6-82A2-80E5-0CAA983D7B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4" t="9091" r="23704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5" name="Rubrik 1">
            <a:extLst>
              <a:ext uri="{FF2B5EF4-FFF2-40B4-BE49-F238E27FC236}">
                <a16:creationId xmlns:a16="http://schemas.microsoft.com/office/drawing/2014/main" id="{B8FA6D8F-0F1F-9406-7160-8A42D00C4450}"/>
              </a:ext>
            </a:extLst>
          </p:cNvPr>
          <p:cNvSpPr txBox="1">
            <a:spLocks/>
          </p:cNvSpPr>
          <p:nvPr/>
        </p:nvSpPr>
        <p:spPr>
          <a:xfrm>
            <a:off x="357356" y="3447278"/>
            <a:ext cx="4520946" cy="15796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Kultur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är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evig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och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livslång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programmering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av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tankar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känslor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och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beteende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graphicFrame>
        <p:nvGraphicFramePr>
          <p:cNvPr id="3" name="Tabell 2">
            <a:extLst>
              <a:ext uri="{FF2B5EF4-FFF2-40B4-BE49-F238E27FC236}">
                <a16:creationId xmlns:a16="http://schemas.microsoft.com/office/drawing/2014/main" id="{2FBBD443-892D-3019-C4AC-1F7F1116243D}"/>
              </a:ext>
            </a:extLst>
          </p:cNvPr>
          <p:cNvGraphicFramePr>
            <a:graphicFrameLocks noGrp="1"/>
          </p:cNvGraphicFramePr>
          <p:nvPr/>
        </p:nvGraphicFramePr>
        <p:xfrm>
          <a:off x="185947" y="694690"/>
          <a:ext cx="107351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3510">
                  <a:extLst>
                    <a:ext uri="{9D8B030D-6E8A-4147-A177-3AD203B41FA5}">
                      <a16:colId xmlns:a16="http://schemas.microsoft.com/office/drawing/2014/main" val="1896295381"/>
                    </a:ext>
                  </a:extLst>
                </a:gridCol>
              </a:tblGrid>
              <a:tr h="309118"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7678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1621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4A92693-2A4A-7055-6DC4-F082D2343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10601"/>
            <a:ext cx="4210050" cy="112471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000" dirty="0" err="1">
                <a:solidFill>
                  <a:srgbClr val="EF72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Programmeringen</a:t>
            </a:r>
            <a:r>
              <a:rPr lang="en-US" sz="4000" dirty="0">
                <a:solidFill>
                  <a:srgbClr val="EF72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EF72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börjar</a:t>
            </a:r>
            <a:r>
              <a:rPr lang="en-US" sz="4000" dirty="0">
                <a:solidFill>
                  <a:srgbClr val="EF72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4" name="Platshållare för innehåll 3" descr="En bild som visar text, Människoansikte, affisch, svart och vit&#10;&#10;Automatiskt genererad beskrivning">
            <a:extLst>
              <a:ext uri="{FF2B5EF4-FFF2-40B4-BE49-F238E27FC236}">
                <a16:creationId xmlns:a16="http://schemas.microsoft.com/office/drawing/2014/main" id="{A258837B-BCC6-82A2-80E5-0CAA983D7B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4" t="9091" r="23704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5" name="Rubrik 1">
            <a:extLst>
              <a:ext uri="{FF2B5EF4-FFF2-40B4-BE49-F238E27FC236}">
                <a16:creationId xmlns:a16="http://schemas.microsoft.com/office/drawing/2014/main" id="{B8FA6D8F-0F1F-9406-7160-8A42D00C4450}"/>
              </a:ext>
            </a:extLst>
          </p:cNvPr>
          <p:cNvSpPr txBox="1">
            <a:spLocks/>
          </p:cNvSpPr>
          <p:nvPr/>
        </p:nvSpPr>
        <p:spPr>
          <a:xfrm>
            <a:off x="424815" y="5959337"/>
            <a:ext cx="3551682" cy="6904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Samhället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EB9D6313-8470-44C0-3D31-845CF042F983}"/>
              </a:ext>
            </a:extLst>
          </p:cNvPr>
          <p:cNvSpPr txBox="1"/>
          <p:nvPr/>
        </p:nvSpPr>
        <p:spPr>
          <a:xfrm>
            <a:off x="424815" y="2726786"/>
            <a:ext cx="24814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Familjen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0EF54725-E730-0C41-A279-464794BFD876}"/>
              </a:ext>
            </a:extLst>
          </p:cNvPr>
          <p:cNvSpPr txBox="1"/>
          <p:nvPr/>
        </p:nvSpPr>
        <p:spPr>
          <a:xfrm>
            <a:off x="371094" y="3503248"/>
            <a:ext cx="33581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Grannarna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C5E4EED8-9A22-1ED0-FA66-C530C72B496C}"/>
              </a:ext>
            </a:extLst>
          </p:cNvPr>
          <p:cNvSpPr txBox="1"/>
          <p:nvPr/>
        </p:nvSpPr>
        <p:spPr>
          <a:xfrm>
            <a:off x="371094" y="4261210"/>
            <a:ext cx="51550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Skolan och ungdomsgrupper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B9DF7B7A-2D47-C96C-683A-549009C719E6}"/>
              </a:ext>
            </a:extLst>
          </p:cNvPr>
          <p:cNvSpPr txBox="1"/>
          <p:nvPr/>
        </p:nvSpPr>
        <p:spPr>
          <a:xfrm>
            <a:off x="371094" y="5110273"/>
            <a:ext cx="44254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Arbetsplatsen</a:t>
            </a:r>
          </a:p>
        </p:txBody>
      </p:sp>
      <p:graphicFrame>
        <p:nvGraphicFramePr>
          <p:cNvPr id="9" name="Tabell 8">
            <a:extLst>
              <a:ext uri="{FF2B5EF4-FFF2-40B4-BE49-F238E27FC236}">
                <a16:creationId xmlns:a16="http://schemas.microsoft.com/office/drawing/2014/main" id="{9ED4DAC0-1998-B5B6-B3FB-595989B2377D}"/>
              </a:ext>
            </a:extLst>
          </p:cNvPr>
          <p:cNvGraphicFramePr>
            <a:graphicFrameLocks noGrp="1"/>
          </p:cNvGraphicFramePr>
          <p:nvPr/>
        </p:nvGraphicFramePr>
        <p:xfrm>
          <a:off x="185947" y="694690"/>
          <a:ext cx="107351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3510">
                  <a:extLst>
                    <a:ext uri="{9D8B030D-6E8A-4147-A177-3AD203B41FA5}">
                      <a16:colId xmlns:a16="http://schemas.microsoft.com/office/drawing/2014/main" val="1896295381"/>
                    </a:ext>
                  </a:extLst>
                </a:gridCol>
              </a:tblGrid>
              <a:tr h="309118"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7678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1288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6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4A92693-2A4A-7055-6DC4-F082D2343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4210050" cy="9336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 err="1">
                <a:solidFill>
                  <a:srgbClr val="EF72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Kulturer</a:t>
            </a:r>
            <a:r>
              <a:rPr lang="en-US" sz="4000" dirty="0">
                <a:solidFill>
                  <a:srgbClr val="EF72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EF72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varierar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4" name="Platshållare för innehåll 3" descr="En bild som visar text, Människoansikte, affisch, svart och vit&#10;&#10;Automatiskt genererad beskrivning">
            <a:extLst>
              <a:ext uri="{FF2B5EF4-FFF2-40B4-BE49-F238E27FC236}">
                <a16:creationId xmlns:a16="http://schemas.microsoft.com/office/drawing/2014/main" id="{A258837B-BCC6-82A2-80E5-0CAA983D7B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4" t="9091" r="23704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B3BBAB02-1268-037D-AB88-B197CC604B6A}"/>
              </a:ext>
            </a:extLst>
          </p:cNvPr>
          <p:cNvSpPr txBox="1"/>
          <p:nvPr/>
        </p:nvSpPr>
        <p:spPr>
          <a:xfrm>
            <a:off x="394098" y="3001614"/>
            <a:ext cx="24814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Länder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0F1DF7B7-29DC-1394-FD1B-4F9220C2F506}"/>
              </a:ext>
            </a:extLst>
          </p:cNvPr>
          <p:cNvSpPr txBox="1"/>
          <p:nvPr/>
        </p:nvSpPr>
        <p:spPr>
          <a:xfrm>
            <a:off x="384739" y="3571600"/>
            <a:ext cx="24814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Regioner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BE6ED204-6A63-AC68-D37A-0CAB56ADA428}"/>
              </a:ext>
            </a:extLst>
          </p:cNvPr>
          <p:cNvSpPr txBox="1"/>
          <p:nvPr/>
        </p:nvSpPr>
        <p:spPr>
          <a:xfrm>
            <a:off x="424815" y="4163473"/>
            <a:ext cx="24814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Religioner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7AE1E3CE-814F-7BED-50B1-D3F70BAD2405}"/>
              </a:ext>
            </a:extLst>
          </p:cNvPr>
          <p:cNvSpPr txBox="1"/>
          <p:nvPr/>
        </p:nvSpPr>
        <p:spPr>
          <a:xfrm>
            <a:off x="384739" y="4822385"/>
            <a:ext cx="24814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Generationer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865CFEBA-EA05-0D37-89B7-737855E479E2}"/>
              </a:ext>
            </a:extLst>
          </p:cNvPr>
          <p:cNvSpPr txBox="1"/>
          <p:nvPr/>
        </p:nvSpPr>
        <p:spPr>
          <a:xfrm>
            <a:off x="424815" y="5435102"/>
            <a:ext cx="24814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Företag</a:t>
            </a: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FE34560B-8939-69B2-9B57-1B71851D75B9}"/>
              </a:ext>
            </a:extLst>
          </p:cNvPr>
          <p:cNvSpPr txBox="1"/>
          <p:nvPr/>
        </p:nvSpPr>
        <p:spPr>
          <a:xfrm>
            <a:off x="424815" y="6004517"/>
            <a:ext cx="24814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Yrken</a:t>
            </a:r>
          </a:p>
        </p:txBody>
      </p:sp>
      <p:graphicFrame>
        <p:nvGraphicFramePr>
          <p:cNvPr id="3" name="Tabell 2">
            <a:extLst>
              <a:ext uri="{FF2B5EF4-FFF2-40B4-BE49-F238E27FC236}">
                <a16:creationId xmlns:a16="http://schemas.microsoft.com/office/drawing/2014/main" id="{45821835-A8D0-D34B-7ED9-4A1B37CDF212}"/>
              </a:ext>
            </a:extLst>
          </p:cNvPr>
          <p:cNvGraphicFramePr>
            <a:graphicFrameLocks noGrp="1"/>
          </p:cNvGraphicFramePr>
          <p:nvPr/>
        </p:nvGraphicFramePr>
        <p:xfrm>
          <a:off x="185947" y="694690"/>
          <a:ext cx="107351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3510">
                  <a:extLst>
                    <a:ext uri="{9D8B030D-6E8A-4147-A177-3AD203B41FA5}">
                      <a16:colId xmlns:a16="http://schemas.microsoft.com/office/drawing/2014/main" val="1896295381"/>
                    </a:ext>
                  </a:extLst>
                </a:gridCol>
              </a:tblGrid>
              <a:tr h="309118"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7678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6805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1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>
            <a:extLst>
              <a:ext uri="{FF2B5EF4-FFF2-40B4-BE49-F238E27FC236}">
                <a16:creationId xmlns:a16="http://schemas.microsoft.com/office/drawing/2014/main" id="{FD8D65F0-9638-6DA4-84FC-25EC5850A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0627" y="62344"/>
            <a:ext cx="5866472" cy="561124"/>
          </a:xfrm>
        </p:spPr>
        <p:txBody>
          <a:bodyPr>
            <a:normAutofit fontScale="90000"/>
          </a:bodyPr>
          <a:lstStyle/>
          <a:p>
            <a:pPr algn="ctr"/>
            <a:br>
              <a:rPr lang="sv-SE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sv-SE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 kulturella isberget</a:t>
            </a:r>
            <a:br>
              <a:rPr lang="sv-SE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sv-SE" sz="4000" dirty="0">
                <a:solidFill>
                  <a:srgbClr val="FFFFFF"/>
                </a:solidFill>
                <a:latin typeface="Arial" pitchFamily="34"/>
                <a:ea typeface="MS Gothic" pitchFamily="49"/>
                <a:cs typeface="MS Gothic" pitchFamily="49"/>
              </a:rPr>
            </a:br>
            <a:endParaRPr lang="sv-SE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Are You Starting an Iceberg Business? - Marc Randolph">
            <a:extLst>
              <a:ext uri="{FF2B5EF4-FFF2-40B4-BE49-F238E27FC236}">
                <a16:creationId xmlns:a16="http://schemas.microsoft.com/office/drawing/2014/main" id="{70F2C451-4AF4-DEFE-5340-8CD765A0D71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7" b="10373"/>
          <a:stretch/>
        </p:blipFill>
        <p:spPr bwMode="auto">
          <a:xfrm>
            <a:off x="-6825" y="10"/>
            <a:ext cx="12198824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ihandsfigur: Form 5">
            <a:extLst>
              <a:ext uri="{FF2B5EF4-FFF2-40B4-BE49-F238E27FC236}">
                <a16:creationId xmlns:a16="http://schemas.microsoft.com/office/drawing/2014/main" id="{1073D49D-656B-14B9-8BE5-EBC74F70C816}"/>
              </a:ext>
            </a:extLst>
          </p:cNvPr>
          <p:cNvSpPr txBox="1">
            <a:spLocks/>
          </p:cNvSpPr>
          <p:nvPr/>
        </p:nvSpPr>
        <p:spPr>
          <a:xfrm>
            <a:off x="8232648" y="607305"/>
            <a:ext cx="3959352" cy="1147603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gradFill flip="none" rotWithShape="1">
            <a:gsLst>
              <a:gs pos="0">
                <a:srgbClr val="C1C1C1">
                  <a:shade val="30000"/>
                  <a:satMod val="115000"/>
                </a:srgbClr>
              </a:gs>
              <a:gs pos="50000">
                <a:srgbClr val="C1C1C1">
                  <a:shade val="67500"/>
                  <a:satMod val="115000"/>
                </a:srgbClr>
              </a:gs>
              <a:gs pos="100000">
                <a:srgbClr val="C1C1C1">
                  <a:shade val="100000"/>
                  <a:satMod val="115000"/>
                </a:srgbClr>
              </a:gs>
            </a:gsLst>
            <a:lin ang="0" scaled="1"/>
            <a:tileRect/>
          </a:gradFill>
          <a:ln cap="flat">
            <a:noFill/>
            <a:prstDash val="solid"/>
          </a:ln>
        </p:spPr>
        <p:txBody>
          <a:bodyPr vert="horz" wrap="square" lIns="108851" tIns="54420" rIns="108851" bIns="54420" rtlCol="0" anchor="t" anchorCtr="0" compatLnSpc="1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105875">
              <a:buFont typeface="Arial" panose="020B0604020202020204" pitchFamily="34" charset="0"/>
              <a:buNone/>
              <a:tabLst>
                <a:tab pos="0" algn="l"/>
                <a:tab pos="541181" algn="l"/>
                <a:tab pos="1084543" algn="l"/>
                <a:tab pos="1627903" algn="l"/>
                <a:tab pos="2171264" algn="l"/>
                <a:tab pos="2714613" algn="l"/>
                <a:tab pos="3257975" algn="l"/>
                <a:tab pos="3801335" algn="l"/>
                <a:tab pos="4344696" algn="l"/>
                <a:tab pos="4888057" algn="l"/>
                <a:tab pos="5431418" algn="l"/>
                <a:tab pos="5974778" algn="l"/>
                <a:tab pos="6518128" algn="l"/>
                <a:tab pos="7061058" algn="l"/>
                <a:tab pos="7604418" algn="l"/>
                <a:tab pos="8147780" algn="l"/>
                <a:tab pos="8691129" algn="l"/>
                <a:tab pos="9234490" algn="l"/>
                <a:tab pos="9777850" algn="l"/>
                <a:tab pos="10321212" algn="l"/>
                <a:tab pos="10864572" algn="l"/>
                <a:tab pos="10866750" algn="l"/>
                <a:tab pos="11409669" algn="l"/>
                <a:tab pos="11953030" algn="l"/>
                <a:tab pos="12496392" algn="l"/>
                <a:tab pos="13039752" algn="l"/>
              </a:tabLst>
              <a:defRPr sz="149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v-SE" sz="3200" kern="0" dirty="0">
                <a:solidFill>
                  <a:schemeClr val="bg1"/>
                </a:solidFill>
                <a:latin typeface="Arial" pitchFamily="34"/>
                <a:ea typeface="MS Gothic" pitchFamily="49"/>
                <a:cs typeface="MS Gothic" pitchFamily="49"/>
              </a:rPr>
              <a:t>Synligt</a:t>
            </a:r>
          </a:p>
          <a:p>
            <a:pPr marL="0" indent="0" defTabSz="1105875">
              <a:buFont typeface="Arial" panose="020B0604020202020204" pitchFamily="34" charset="0"/>
              <a:buNone/>
              <a:tabLst>
                <a:tab pos="0" algn="l"/>
                <a:tab pos="541181" algn="l"/>
                <a:tab pos="1084543" algn="l"/>
                <a:tab pos="1627903" algn="l"/>
                <a:tab pos="2171264" algn="l"/>
                <a:tab pos="2714613" algn="l"/>
                <a:tab pos="3257975" algn="l"/>
                <a:tab pos="3801335" algn="l"/>
                <a:tab pos="4344696" algn="l"/>
                <a:tab pos="4888057" algn="l"/>
                <a:tab pos="5431418" algn="l"/>
                <a:tab pos="5974778" algn="l"/>
                <a:tab pos="6518128" algn="l"/>
                <a:tab pos="7061058" algn="l"/>
                <a:tab pos="7604418" algn="l"/>
                <a:tab pos="8147780" algn="l"/>
                <a:tab pos="8691129" algn="l"/>
                <a:tab pos="9234490" algn="l"/>
                <a:tab pos="9777850" algn="l"/>
                <a:tab pos="10321212" algn="l"/>
                <a:tab pos="10864572" algn="l"/>
                <a:tab pos="10866750" algn="l"/>
                <a:tab pos="11409669" algn="l"/>
                <a:tab pos="11953030" algn="l"/>
                <a:tab pos="12496392" algn="l"/>
                <a:tab pos="13039752" algn="l"/>
              </a:tabLst>
              <a:defRPr sz="149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v-SE" sz="2200" kern="0" dirty="0">
                <a:solidFill>
                  <a:schemeClr val="bg1"/>
                </a:solidFill>
                <a:latin typeface="Arial" pitchFamily="34"/>
                <a:ea typeface="MS Gothic" pitchFamily="49"/>
                <a:cs typeface="MS Gothic" pitchFamily="49"/>
              </a:rPr>
              <a:t>Beteende</a:t>
            </a:r>
          </a:p>
          <a:p>
            <a:pPr marL="0" indent="0" algn="ctr" defTabSz="1105875">
              <a:buFont typeface="Arial" panose="020B0604020202020204" pitchFamily="34" charset="0"/>
              <a:buNone/>
              <a:tabLst>
                <a:tab pos="0" algn="l"/>
                <a:tab pos="541181" algn="l"/>
                <a:tab pos="1084543" algn="l"/>
                <a:tab pos="1627903" algn="l"/>
                <a:tab pos="2171264" algn="l"/>
                <a:tab pos="2714613" algn="l"/>
                <a:tab pos="3257975" algn="l"/>
                <a:tab pos="3801335" algn="l"/>
                <a:tab pos="4344696" algn="l"/>
                <a:tab pos="4888057" algn="l"/>
                <a:tab pos="5431418" algn="l"/>
                <a:tab pos="5974778" algn="l"/>
                <a:tab pos="6518128" algn="l"/>
                <a:tab pos="7061058" algn="l"/>
                <a:tab pos="7604418" algn="l"/>
                <a:tab pos="8147780" algn="l"/>
                <a:tab pos="8691129" algn="l"/>
                <a:tab pos="9234490" algn="l"/>
                <a:tab pos="9777850" algn="l"/>
                <a:tab pos="10321212" algn="l"/>
                <a:tab pos="10864572" algn="l"/>
                <a:tab pos="10866750" algn="l"/>
                <a:tab pos="11409669" algn="l"/>
                <a:tab pos="11953030" algn="l"/>
                <a:tab pos="12496392" algn="l"/>
                <a:tab pos="13039752" algn="l"/>
              </a:tabLst>
              <a:defRPr sz="149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v-SE" sz="2000" kern="0" dirty="0">
              <a:solidFill>
                <a:srgbClr val="FFFFFF"/>
              </a:solidFill>
              <a:latin typeface="Arial" pitchFamily="34"/>
              <a:ea typeface="MS Gothic" pitchFamily="49"/>
              <a:cs typeface="MS Gothic" pitchFamily="49"/>
            </a:endParaRPr>
          </a:p>
          <a:p>
            <a:pPr marL="0" indent="0" algn="ctr" defTabSz="1105875">
              <a:buFont typeface="Arial" panose="020B0604020202020204" pitchFamily="34" charset="0"/>
              <a:buNone/>
              <a:tabLst>
                <a:tab pos="0" algn="l"/>
                <a:tab pos="541181" algn="l"/>
                <a:tab pos="1084543" algn="l"/>
                <a:tab pos="1627903" algn="l"/>
                <a:tab pos="2171264" algn="l"/>
                <a:tab pos="2714613" algn="l"/>
                <a:tab pos="3257975" algn="l"/>
                <a:tab pos="3801335" algn="l"/>
                <a:tab pos="4344696" algn="l"/>
                <a:tab pos="4888057" algn="l"/>
                <a:tab pos="5431418" algn="l"/>
                <a:tab pos="5974778" algn="l"/>
                <a:tab pos="6518128" algn="l"/>
                <a:tab pos="7061058" algn="l"/>
                <a:tab pos="7604418" algn="l"/>
                <a:tab pos="8147780" algn="l"/>
                <a:tab pos="8691129" algn="l"/>
                <a:tab pos="9234490" algn="l"/>
                <a:tab pos="9777850" algn="l"/>
                <a:tab pos="10321212" algn="l"/>
                <a:tab pos="10864572" algn="l"/>
                <a:tab pos="10866750" algn="l"/>
                <a:tab pos="11409669" algn="l"/>
                <a:tab pos="11953030" algn="l"/>
                <a:tab pos="12496392" algn="l"/>
                <a:tab pos="13039752" algn="l"/>
              </a:tabLst>
              <a:defRPr sz="149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v-SE" sz="3200" kern="0" dirty="0">
              <a:solidFill>
                <a:srgbClr val="EF722D"/>
              </a:solidFill>
              <a:latin typeface="Arial" pitchFamily="34"/>
              <a:ea typeface="MS Gothic" pitchFamily="49"/>
              <a:cs typeface="MS Gothic" pitchFamily="49"/>
            </a:endParaRP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5181FE6F-FE54-E3F9-68A8-06A6A884D82A}"/>
              </a:ext>
            </a:extLst>
          </p:cNvPr>
          <p:cNvSpPr txBox="1"/>
          <p:nvPr/>
        </p:nvSpPr>
        <p:spPr>
          <a:xfrm>
            <a:off x="311844" y="1152940"/>
            <a:ext cx="779473" cy="369332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sv-SE" sz="1800" b="1" dirty="0">
                <a:solidFill>
                  <a:srgbClr val="FF6600"/>
                </a:solidFill>
                <a:latin typeface="Arial" pitchFamily="34"/>
                <a:ea typeface="MS Gothic" pitchFamily="49"/>
                <a:cs typeface="MS Gothic" pitchFamily="49"/>
              </a:rPr>
              <a:t>10 %</a:t>
            </a:r>
            <a:endParaRPr lang="sv-SE" b="1" dirty="0">
              <a:solidFill>
                <a:srgbClr val="FF6600"/>
              </a:solidFill>
            </a:endParaRP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33787E67-921A-3BE7-3938-9613F7DB1190}"/>
              </a:ext>
            </a:extLst>
          </p:cNvPr>
          <p:cNvSpPr txBox="1"/>
          <p:nvPr/>
        </p:nvSpPr>
        <p:spPr>
          <a:xfrm>
            <a:off x="2410241" y="6396330"/>
            <a:ext cx="61871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400" dirty="0">
                <a:solidFill>
                  <a:srgbClr val="FFFFFF"/>
                </a:solidFill>
                <a:latin typeface="Arial" pitchFamily="34"/>
                <a:ea typeface="MS Gothic" pitchFamily="49"/>
                <a:cs typeface="MS Gothic" pitchFamily="49"/>
              </a:rPr>
              <a:t>Edward T Hall; </a:t>
            </a:r>
            <a:r>
              <a:rPr lang="sv-SE" sz="1400" dirty="0" err="1">
                <a:solidFill>
                  <a:srgbClr val="FFFFFF"/>
                </a:solidFill>
                <a:latin typeface="Arial" pitchFamily="34"/>
                <a:ea typeface="MS Gothic" pitchFamily="49"/>
                <a:cs typeface="MS Gothic" pitchFamily="49"/>
              </a:rPr>
              <a:t>Understanding</a:t>
            </a:r>
            <a:r>
              <a:rPr lang="sv-SE" sz="1400" dirty="0">
                <a:solidFill>
                  <a:srgbClr val="FFFFFF"/>
                </a:solidFill>
                <a:latin typeface="Arial" pitchFamily="34"/>
                <a:ea typeface="MS Gothic" pitchFamily="49"/>
                <a:cs typeface="MS Gothic" pitchFamily="49"/>
              </a:rPr>
              <a:t> </a:t>
            </a:r>
            <a:r>
              <a:rPr lang="sv-SE" sz="1400" dirty="0" err="1">
                <a:solidFill>
                  <a:srgbClr val="FFFFFF"/>
                </a:solidFill>
                <a:latin typeface="Arial" pitchFamily="34"/>
                <a:ea typeface="MS Gothic" pitchFamily="49"/>
                <a:cs typeface="MS Gothic" pitchFamily="49"/>
              </a:rPr>
              <a:t>cultural</a:t>
            </a:r>
            <a:r>
              <a:rPr lang="sv-SE" sz="1400" dirty="0">
                <a:solidFill>
                  <a:srgbClr val="FFFFFF"/>
                </a:solidFill>
                <a:latin typeface="Arial" pitchFamily="34"/>
                <a:ea typeface="MS Gothic" pitchFamily="49"/>
                <a:cs typeface="MS Gothic" pitchFamily="49"/>
              </a:rPr>
              <a:t> </a:t>
            </a:r>
            <a:r>
              <a:rPr lang="sv-SE" sz="1400" dirty="0" err="1">
                <a:solidFill>
                  <a:srgbClr val="FFFFFF"/>
                </a:solidFill>
                <a:latin typeface="Arial" pitchFamily="34"/>
                <a:ea typeface="MS Gothic" pitchFamily="49"/>
                <a:cs typeface="MS Gothic" pitchFamily="49"/>
              </a:rPr>
              <a:t>Differences</a:t>
            </a:r>
            <a:r>
              <a:rPr lang="sv-SE" sz="1400" dirty="0">
                <a:solidFill>
                  <a:srgbClr val="FFFFFF"/>
                </a:solidFill>
                <a:latin typeface="Arial" pitchFamily="34"/>
                <a:ea typeface="MS Gothic" pitchFamily="49"/>
                <a:cs typeface="MS Gothic" pitchFamily="49"/>
              </a:rPr>
              <a:t> </a:t>
            </a:r>
            <a:endParaRPr lang="sv-SE" sz="1400" dirty="0"/>
          </a:p>
        </p:txBody>
      </p:sp>
      <p:sp>
        <p:nvSpPr>
          <p:cNvPr id="2" name="Frihandsfigur: Form 5">
            <a:extLst>
              <a:ext uri="{FF2B5EF4-FFF2-40B4-BE49-F238E27FC236}">
                <a16:creationId xmlns:a16="http://schemas.microsoft.com/office/drawing/2014/main" id="{4AE89FAF-8CB1-21AC-F547-9EC54016B827}"/>
              </a:ext>
            </a:extLst>
          </p:cNvPr>
          <p:cNvSpPr txBox="1">
            <a:spLocks/>
          </p:cNvSpPr>
          <p:nvPr/>
        </p:nvSpPr>
        <p:spPr>
          <a:xfrm>
            <a:off x="8232647" y="2133599"/>
            <a:ext cx="3959352" cy="4724391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gradFill flip="none" rotWithShape="1">
            <a:gsLst>
              <a:gs pos="0">
                <a:srgbClr val="C1C1C1">
                  <a:shade val="30000"/>
                  <a:satMod val="115000"/>
                </a:srgbClr>
              </a:gs>
              <a:gs pos="50000">
                <a:srgbClr val="C1C1C1">
                  <a:shade val="67500"/>
                  <a:satMod val="115000"/>
                </a:srgbClr>
              </a:gs>
              <a:gs pos="100000">
                <a:srgbClr val="C1C1C1">
                  <a:shade val="100000"/>
                  <a:satMod val="115000"/>
                </a:srgbClr>
              </a:gs>
            </a:gsLst>
            <a:lin ang="0" scaled="1"/>
            <a:tileRect/>
          </a:gradFill>
          <a:ln cap="flat">
            <a:noFill/>
            <a:prstDash val="solid"/>
          </a:ln>
        </p:spPr>
        <p:txBody>
          <a:bodyPr vert="horz" wrap="square" lIns="108851" tIns="54420" rIns="108851" bIns="54420" rtlCol="0" anchor="t" anchorCtr="0" compatLnSpc="1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105875">
              <a:buFont typeface="Arial" panose="020B0604020202020204" pitchFamily="34" charset="0"/>
              <a:buNone/>
              <a:tabLst>
                <a:tab pos="0" algn="l"/>
                <a:tab pos="541181" algn="l"/>
                <a:tab pos="1084543" algn="l"/>
                <a:tab pos="1627903" algn="l"/>
                <a:tab pos="2171264" algn="l"/>
                <a:tab pos="2714613" algn="l"/>
                <a:tab pos="3257975" algn="l"/>
                <a:tab pos="3801335" algn="l"/>
                <a:tab pos="4344696" algn="l"/>
                <a:tab pos="4888057" algn="l"/>
                <a:tab pos="5431418" algn="l"/>
                <a:tab pos="5974778" algn="l"/>
                <a:tab pos="6518128" algn="l"/>
                <a:tab pos="7061058" algn="l"/>
                <a:tab pos="7604418" algn="l"/>
                <a:tab pos="8147780" algn="l"/>
                <a:tab pos="8691129" algn="l"/>
                <a:tab pos="9234490" algn="l"/>
                <a:tab pos="9777850" algn="l"/>
                <a:tab pos="10321212" algn="l"/>
                <a:tab pos="10864572" algn="l"/>
                <a:tab pos="10866750" algn="l"/>
                <a:tab pos="11409669" algn="l"/>
                <a:tab pos="11953030" algn="l"/>
                <a:tab pos="12496392" algn="l"/>
                <a:tab pos="13039752" algn="l"/>
              </a:tabLst>
              <a:defRPr sz="149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v-SE" sz="2000" kern="0" dirty="0">
              <a:solidFill>
                <a:srgbClr val="FFFFFF"/>
              </a:solidFill>
              <a:latin typeface="Arial" pitchFamily="34"/>
              <a:ea typeface="MS Gothic" pitchFamily="49"/>
              <a:cs typeface="MS Gothic" pitchFamily="49"/>
            </a:endParaRPr>
          </a:p>
          <a:p>
            <a:pPr marL="0" indent="0" algn="ctr" defTabSz="1105875">
              <a:buFont typeface="Arial" panose="020B0604020202020204" pitchFamily="34" charset="0"/>
              <a:buNone/>
              <a:tabLst>
                <a:tab pos="0" algn="l"/>
                <a:tab pos="541181" algn="l"/>
                <a:tab pos="1084543" algn="l"/>
                <a:tab pos="1627903" algn="l"/>
                <a:tab pos="2171264" algn="l"/>
                <a:tab pos="2714613" algn="l"/>
                <a:tab pos="3257975" algn="l"/>
                <a:tab pos="3801335" algn="l"/>
                <a:tab pos="4344696" algn="l"/>
                <a:tab pos="4888057" algn="l"/>
                <a:tab pos="5431418" algn="l"/>
                <a:tab pos="5974778" algn="l"/>
                <a:tab pos="6518128" algn="l"/>
                <a:tab pos="7061058" algn="l"/>
                <a:tab pos="7604418" algn="l"/>
                <a:tab pos="8147780" algn="l"/>
                <a:tab pos="8691129" algn="l"/>
                <a:tab pos="9234490" algn="l"/>
                <a:tab pos="9777850" algn="l"/>
                <a:tab pos="10321212" algn="l"/>
                <a:tab pos="10864572" algn="l"/>
                <a:tab pos="10866750" algn="l"/>
                <a:tab pos="11409669" algn="l"/>
                <a:tab pos="11953030" algn="l"/>
                <a:tab pos="12496392" algn="l"/>
                <a:tab pos="13039752" algn="l"/>
              </a:tabLst>
              <a:defRPr sz="149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v-SE" sz="3200" kern="0" dirty="0">
                <a:solidFill>
                  <a:schemeClr val="bg1"/>
                </a:solidFill>
                <a:latin typeface="Arial" pitchFamily="34"/>
                <a:ea typeface="MS Gothic" pitchFamily="49"/>
                <a:cs typeface="MS Gothic" pitchFamily="49"/>
              </a:rPr>
              <a:t>Osynligt</a:t>
            </a:r>
          </a:p>
          <a:p>
            <a:pPr marL="0" indent="0" defTabSz="1105875">
              <a:buFont typeface="Arial" panose="020B0604020202020204" pitchFamily="34" charset="0"/>
              <a:buNone/>
              <a:tabLst>
                <a:tab pos="0" algn="l"/>
                <a:tab pos="541181" algn="l"/>
                <a:tab pos="1084543" algn="l"/>
                <a:tab pos="1627903" algn="l"/>
                <a:tab pos="2171264" algn="l"/>
                <a:tab pos="2714613" algn="l"/>
                <a:tab pos="3257975" algn="l"/>
                <a:tab pos="3801335" algn="l"/>
                <a:tab pos="4344696" algn="l"/>
                <a:tab pos="4888057" algn="l"/>
                <a:tab pos="5431418" algn="l"/>
                <a:tab pos="5974778" algn="l"/>
                <a:tab pos="6518128" algn="l"/>
                <a:tab pos="7061058" algn="l"/>
                <a:tab pos="7604418" algn="l"/>
                <a:tab pos="8147780" algn="l"/>
                <a:tab pos="8691129" algn="l"/>
                <a:tab pos="9234490" algn="l"/>
                <a:tab pos="9777850" algn="l"/>
                <a:tab pos="10321212" algn="l"/>
                <a:tab pos="10864572" algn="l"/>
                <a:tab pos="10866750" algn="l"/>
                <a:tab pos="11409669" algn="l"/>
                <a:tab pos="11953030" algn="l"/>
                <a:tab pos="12496392" algn="l"/>
                <a:tab pos="13039752" algn="l"/>
              </a:tabLst>
              <a:defRPr sz="149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v-SE" sz="2200" kern="0" dirty="0">
              <a:solidFill>
                <a:schemeClr val="bg1"/>
              </a:solidFill>
              <a:latin typeface="Arial" pitchFamily="34"/>
              <a:ea typeface="MS Gothic" pitchFamily="49"/>
              <a:cs typeface="MS Gothic" pitchFamily="49"/>
            </a:endParaRPr>
          </a:p>
          <a:p>
            <a:pPr marL="0" indent="0" defTabSz="1105875">
              <a:buFont typeface="Arial" panose="020B0604020202020204" pitchFamily="34" charset="0"/>
              <a:buNone/>
              <a:tabLst>
                <a:tab pos="0" algn="l"/>
                <a:tab pos="541181" algn="l"/>
                <a:tab pos="1084543" algn="l"/>
                <a:tab pos="1627903" algn="l"/>
                <a:tab pos="2171264" algn="l"/>
                <a:tab pos="2714613" algn="l"/>
                <a:tab pos="3257975" algn="l"/>
                <a:tab pos="3801335" algn="l"/>
                <a:tab pos="4344696" algn="l"/>
                <a:tab pos="4888057" algn="l"/>
                <a:tab pos="5431418" algn="l"/>
                <a:tab pos="5974778" algn="l"/>
                <a:tab pos="6518128" algn="l"/>
                <a:tab pos="7061058" algn="l"/>
                <a:tab pos="7604418" algn="l"/>
                <a:tab pos="8147780" algn="l"/>
                <a:tab pos="8691129" algn="l"/>
                <a:tab pos="9234490" algn="l"/>
                <a:tab pos="9777850" algn="l"/>
                <a:tab pos="10321212" algn="l"/>
                <a:tab pos="10864572" algn="l"/>
                <a:tab pos="10866750" algn="l"/>
                <a:tab pos="11409669" algn="l"/>
                <a:tab pos="11953030" algn="l"/>
                <a:tab pos="12496392" algn="l"/>
                <a:tab pos="13039752" algn="l"/>
              </a:tabLst>
              <a:defRPr sz="149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v-SE" sz="2200" kern="0" dirty="0">
                <a:solidFill>
                  <a:schemeClr val="bg1"/>
                </a:solidFill>
                <a:latin typeface="Arial" pitchFamily="34"/>
                <a:ea typeface="MS Gothic" pitchFamily="49"/>
                <a:cs typeface="MS Gothic" pitchFamily="49"/>
              </a:rPr>
              <a:t>Våra tankar</a:t>
            </a:r>
          </a:p>
          <a:p>
            <a:pPr marL="0" indent="0" defTabSz="1105875">
              <a:buFont typeface="Arial" panose="020B0604020202020204" pitchFamily="34" charset="0"/>
              <a:buNone/>
              <a:tabLst>
                <a:tab pos="0" algn="l"/>
                <a:tab pos="541181" algn="l"/>
                <a:tab pos="1084543" algn="l"/>
                <a:tab pos="1627903" algn="l"/>
                <a:tab pos="2171264" algn="l"/>
                <a:tab pos="2714613" algn="l"/>
                <a:tab pos="3257975" algn="l"/>
                <a:tab pos="3801335" algn="l"/>
                <a:tab pos="4344696" algn="l"/>
                <a:tab pos="4888057" algn="l"/>
                <a:tab pos="5431418" algn="l"/>
                <a:tab pos="5974778" algn="l"/>
                <a:tab pos="6518128" algn="l"/>
                <a:tab pos="7061058" algn="l"/>
                <a:tab pos="7604418" algn="l"/>
                <a:tab pos="8147780" algn="l"/>
                <a:tab pos="8691129" algn="l"/>
                <a:tab pos="9234490" algn="l"/>
                <a:tab pos="9777850" algn="l"/>
                <a:tab pos="10321212" algn="l"/>
                <a:tab pos="10864572" algn="l"/>
                <a:tab pos="10866750" algn="l"/>
                <a:tab pos="11409669" algn="l"/>
                <a:tab pos="11953030" algn="l"/>
                <a:tab pos="12496392" algn="l"/>
                <a:tab pos="13039752" algn="l"/>
              </a:tabLst>
              <a:defRPr sz="149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v-SE" sz="1800" kern="0" dirty="0">
                <a:solidFill>
                  <a:schemeClr val="tx1">
                    <a:lumMod val="95000"/>
                  </a:schemeClr>
                </a:solidFill>
                <a:latin typeface="Arial" pitchFamily="34"/>
                <a:ea typeface="MS Gothic" pitchFamily="49"/>
                <a:cs typeface="MS Gothic" pitchFamily="49"/>
              </a:rPr>
              <a:t>(Normer, uppfattningar, attityder)</a:t>
            </a:r>
          </a:p>
          <a:p>
            <a:pPr marL="0" indent="0" algn="ctr" defTabSz="1105875">
              <a:buFont typeface="Arial" panose="020B0604020202020204" pitchFamily="34" charset="0"/>
              <a:buNone/>
              <a:tabLst>
                <a:tab pos="0" algn="l"/>
                <a:tab pos="541181" algn="l"/>
                <a:tab pos="1084543" algn="l"/>
                <a:tab pos="1627903" algn="l"/>
                <a:tab pos="2171264" algn="l"/>
                <a:tab pos="2714613" algn="l"/>
                <a:tab pos="3257975" algn="l"/>
                <a:tab pos="3801335" algn="l"/>
                <a:tab pos="4344696" algn="l"/>
                <a:tab pos="4888057" algn="l"/>
                <a:tab pos="5431418" algn="l"/>
                <a:tab pos="5974778" algn="l"/>
                <a:tab pos="6518128" algn="l"/>
                <a:tab pos="7061058" algn="l"/>
                <a:tab pos="7604418" algn="l"/>
                <a:tab pos="8147780" algn="l"/>
                <a:tab pos="8691129" algn="l"/>
                <a:tab pos="9234490" algn="l"/>
                <a:tab pos="9777850" algn="l"/>
                <a:tab pos="10321212" algn="l"/>
                <a:tab pos="10864572" algn="l"/>
                <a:tab pos="10866750" algn="l"/>
                <a:tab pos="11409669" algn="l"/>
                <a:tab pos="11953030" algn="l"/>
                <a:tab pos="12496392" algn="l"/>
                <a:tab pos="13039752" algn="l"/>
              </a:tabLst>
              <a:defRPr sz="149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v-SE" sz="1800" kern="0" dirty="0">
              <a:solidFill>
                <a:srgbClr val="EF722D"/>
              </a:solidFill>
              <a:latin typeface="Arial" pitchFamily="34"/>
              <a:ea typeface="MS Gothic" pitchFamily="49"/>
              <a:cs typeface="MS Gothic" pitchFamily="49"/>
            </a:endParaRPr>
          </a:p>
          <a:p>
            <a:pPr marL="0" indent="0" algn="ctr" defTabSz="1105875">
              <a:buFont typeface="Arial" panose="020B0604020202020204" pitchFamily="34" charset="0"/>
              <a:buNone/>
              <a:tabLst>
                <a:tab pos="0" algn="l"/>
                <a:tab pos="541181" algn="l"/>
                <a:tab pos="1084543" algn="l"/>
                <a:tab pos="1627903" algn="l"/>
                <a:tab pos="2171264" algn="l"/>
                <a:tab pos="2714613" algn="l"/>
                <a:tab pos="3257975" algn="l"/>
                <a:tab pos="3801335" algn="l"/>
                <a:tab pos="4344696" algn="l"/>
                <a:tab pos="4888057" algn="l"/>
                <a:tab pos="5431418" algn="l"/>
                <a:tab pos="5974778" algn="l"/>
                <a:tab pos="6518128" algn="l"/>
                <a:tab pos="7061058" algn="l"/>
                <a:tab pos="7604418" algn="l"/>
                <a:tab pos="8147780" algn="l"/>
                <a:tab pos="8691129" algn="l"/>
                <a:tab pos="9234490" algn="l"/>
                <a:tab pos="9777850" algn="l"/>
                <a:tab pos="10321212" algn="l"/>
                <a:tab pos="10864572" algn="l"/>
                <a:tab pos="10866750" algn="l"/>
                <a:tab pos="11409669" algn="l"/>
                <a:tab pos="11953030" algn="l"/>
                <a:tab pos="12496392" algn="l"/>
                <a:tab pos="13039752" algn="l"/>
              </a:tabLst>
              <a:defRPr sz="149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v-SE" sz="1800" kern="0" dirty="0">
              <a:solidFill>
                <a:srgbClr val="EF722D"/>
              </a:solidFill>
              <a:latin typeface="Arial" pitchFamily="34"/>
              <a:ea typeface="MS Gothic" pitchFamily="49"/>
              <a:cs typeface="MS Gothic" pitchFamily="49"/>
            </a:endParaRPr>
          </a:p>
          <a:p>
            <a:pPr marL="0" indent="0" algn="ctr" defTabSz="1105875">
              <a:buFont typeface="Arial" panose="020B0604020202020204" pitchFamily="34" charset="0"/>
              <a:buNone/>
              <a:tabLst>
                <a:tab pos="0" algn="l"/>
                <a:tab pos="541181" algn="l"/>
                <a:tab pos="1084543" algn="l"/>
                <a:tab pos="1627903" algn="l"/>
                <a:tab pos="2171264" algn="l"/>
                <a:tab pos="2714613" algn="l"/>
                <a:tab pos="3257975" algn="l"/>
                <a:tab pos="3801335" algn="l"/>
                <a:tab pos="4344696" algn="l"/>
                <a:tab pos="4888057" algn="l"/>
                <a:tab pos="5431418" algn="l"/>
                <a:tab pos="5974778" algn="l"/>
                <a:tab pos="6518128" algn="l"/>
                <a:tab pos="7061058" algn="l"/>
                <a:tab pos="7604418" algn="l"/>
                <a:tab pos="8147780" algn="l"/>
                <a:tab pos="8691129" algn="l"/>
                <a:tab pos="9234490" algn="l"/>
                <a:tab pos="9777850" algn="l"/>
                <a:tab pos="10321212" algn="l"/>
                <a:tab pos="10864572" algn="l"/>
                <a:tab pos="10866750" algn="l"/>
                <a:tab pos="11409669" algn="l"/>
                <a:tab pos="11953030" algn="l"/>
                <a:tab pos="12496392" algn="l"/>
                <a:tab pos="13039752" algn="l"/>
              </a:tabLst>
              <a:defRPr sz="149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v-SE" sz="1800" kern="0" dirty="0">
              <a:solidFill>
                <a:srgbClr val="EF722D"/>
              </a:solidFill>
              <a:latin typeface="Arial" pitchFamily="34"/>
              <a:ea typeface="MS Gothic" pitchFamily="49"/>
              <a:cs typeface="MS Gothic" pitchFamily="49"/>
            </a:endParaRPr>
          </a:p>
          <a:p>
            <a:pPr marL="0" indent="0" defTabSz="1105875">
              <a:buFont typeface="Arial" panose="020B0604020202020204" pitchFamily="34" charset="0"/>
              <a:buNone/>
              <a:tabLst>
                <a:tab pos="0" algn="l"/>
                <a:tab pos="541181" algn="l"/>
                <a:tab pos="1084543" algn="l"/>
                <a:tab pos="1627903" algn="l"/>
                <a:tab pos="2171264" algn="l"/>
                <a:tab pos="2714613" algn="l"/>
                <a:tab pos="3257975" algn="l"/>
                <a:tab pos="3801335" algn="l"/>
                <a:tab pos="4344696" algn="l"/>
                <a:tab pos="4888057" algn="l"/>
                <a:tab pos="5431418" algn="l"/>
                <a:tab pos="5974778" algn="l"/>
                <a:tab pos="6518128" algn="l"/>
                <a:tab pos="7061058" algn="l"/>
                <a:tab pos="7604418" algn="l"/>
                <a:tab pos="8147780" algn="l"/>
                <a:tab pos="8691129" algn="l"/>
                <a:tab pos="9234490" algn="l"/>
                <a:tab pos="9777850" algn="l"/>
                <a:tab pos="10321212" algn="l"/>
                <a:tab pos="10864572" algn="l"/>
                <a:tab pos="10866750" algn="l"/>
                <a:tab pos="11409669" algn="l"/>
                <a:tab pos="11953030" algn="l"/>
                <a:tab pos="12496392" algn="l"/>
                <a:tab pos="13039752" algn="l"/>
              </a:tabLst>
              <a:defRPr sz="149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v-SE" sz="2200" kern="0" dirty="0">
                <a:solidFill>
                  <a:schemeClr val="bg1"/>
                </a:solidFill>
                <a:latin typeface="Arial" pitchFamily="34"/>
                <a:ea typeface="MS Gothic" pitchFamily="49"/>
                <a:cs typeface="MS Gothic" pitchFamily="49"/>
              </a:rPr>
              <a:t>Våra känslor</a:t>
            </a:r>
            <a:endParaRPr lang="sv-SE" sz="2000" kern="0" dirty="0">
              <a:solidFill>
                <a:schemeClr val="bg1"/>
              </a:solidFill>
              <a:latin typeface="Arial" pitchFamily="34"/>
              <a:ea typeface="MS Gothic" pitchFamily="49"/>
              <a:cs typeface="MS Gothic" pitchFamily="49"/>
            </a:endParaRPr>
          </a:p>
          <a:p>
            <a:pPr marL="0" indent="0" defTabSz="1105875">
              <a:buFont typeface="Arial" panose="020B0604020202020204" pitchFamily="34" charset="0"/>
              <a:buNone/>
              <a:tabLst>
                <a:tab pos="0" algn="l"/>
                <a:tab pos="541181" algn="l"/>
                <a:tab pos="1084543" algn="l"/>
                <a:tab pos="1627903" algn="l"/>
                <a:tab pos="2171264" algn="l"/>
                <a:tab pos="2714613" algn="l"/>
                <a:tab pos="3257975" algn="l"/>
                <a:tab pos="3801335" algn="l"/>
                <a:tab pos="4344696" algn="l"/>
                <a:tab pos="4888057" algn="l"/>
                <a:tab pos="5431418" algn="l"/>
                <a:tab pos="5974778" algn="l"/>
                <a:tab pos="6518128" algn="l"/>
                <a:tab pos="7061058" algn="l"/>
                <a:tab pos="7604418" algn="l"/>
                <a:tab pos="8147780" algn="l"/>
                <a:tab pos="8691129" algn="l"/>
                <a:tab pos="9234490" algn="l"/>
                <a:tab pos="9777850" algn="l"/>
                <a:tab pos="10321212" algn="l"/>
                <a:tab pos="10864572" algn="l"/>
                <a:tab pos="10866750" algn="l"/>
                <a:tab pos="11409669" algn="l"/>
                <a:tab pos="11953030" algn="l"/>
                <a:tab pos="12496392" algn="l"/>
                <a:tab pos="13039752" algn="l"/>
              </a:tabLst>
              <a:defRPr sz="149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v-SE" sz="2000" kern="0" dirty="0">
                <a:solidFill>
                  <a:srgbClr val="FFFFFF"/>
                </a:solidFill>
                <a:latin typeface="Arial" pitchFamily="34"/>
                <a:ea typeface="MS Gothic" pitchFamily="49"/>
                <a:cs typeface="MS Gothic" pitchFamily="49"/>
              </a:rPr>
              <a:t>(Värderingar)</a:t>
            </a:r>
            <a:endParaRPr lang="sv-SE" sz="2200" kern="0" dirty="0">
              <a:solidFill>
                <a:srgbClr val="EF722D"/>
              </a:solidFill>
              <a:latin typeface="Arial" pitchFamily="34"/>
              <a:ea typeface="MS Gothic" pitchFamily="49"/>
              <a:cs typeface="MS Gothic" pitchFamily="49"/>
            </a:endParaRPr>
          </a:p>
        </p:txBody>
      </p:sp>
    </p:spTree>
    <p:extLst>
      <p:ext uri="{BB962C8B-B14F-4D97-AF65-F5344CB8AC3E}">
        <p14:creationId xmlns:p14="http://schemas.microsoft.com/office/powerpoint/2010/main" val="2397606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>
            <a:extLst>
              <a:ext uri="{FF2B5EF4-FFF2-40B4-BE49-F238E27FC236}">
                <a16:creationId xmlns:a16="http://schemas.microsoft.com/office/drawing/2014/main" id="{FD8D65F0-9638-6DA4-84FC-25EC5850A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0992" y="153893"/>
            <a:ext cx="6887816" cy="561124"/>
          </a:xfrm>
        </p:spPr>
        <p:txBody>
          <a:bodyPr>
            <a:normAutofit fontScale="90000"/>
          </a:bodyPr>
          <a:lstStyle/>
          <a:p>
            <a:pPr algn="ctr"/>
            <a:br>
              <a:rPr lang="sv-SE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sv-SE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Hur uppfattar och definierar vi:</a:t>
            </a:r>
            <a:br>
              <a:rPr lang="sv-SE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sv-SE" sz="4000" dirty="0">
                <a:solidFill>
                  <a:srgbClr val="FFFFFF"/>
                </a:solidFill>
                <a:latin typeface="Arial" pitchFamily="34"/>
                <a:ea typeface="MS Gothic" pitchFamily="49"/>
                <a:cs typeface="MS Gothic" pitchFamily="49"/>
              </a:rPr>
            </a:br>
            <a:endParaRPr lang="sv-SE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Are You Starting an Iceberg Business? - Marc Randolph">
            <a:extLst>
              <a:ext uri="{FF2B5EF4-FFF2-40B4-BE49-F238E27FC236}">
                <a16:creationId xmlns:a16="http://schemas.microsoft.com/office/drawing/2014/main" id="{70F2C451-4AF4-DEFE-5340-8CD765A0D71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7" b="10373"/>
          <a:stretch/>
        </p:blipFill>
        <p:spPr bwMode="auto">
          <a:xfrm>
            <a:off x="-6825" y="10"/>
            <a:ext cx="12198824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rihandsfigur: Form 5">
            <a:extLst>
              <a:ext uri="{FF2B5EF4-FFF2-40B4-BE49-F238E27FC236}">
                <a16:creationId xmlns:a16="http://schemas.microsoft.com/office/drawing/2014/main" id="{21C4D915-8555-88F8-8AE9-414D2906FC08}"/>
              </a:ext>
            </a:extLst>
          </p:cNvPr>
          <p:cNvSpPr txBox="1">
            <a:spLocks/>
          </p:cNvSpPr>
          <p:nvPr/>
        </p:nvSpPr>
        <p:spPr>
          <a:xfrm>
            <a:off x="8099199" y="2548073"/>
            <a:ext cx="3959352" cy="2821987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gradFill flip="none" rotWithShape="1">
            <a:gsLst>
              <a:gs pos="0">
                <a:srgbClr val="000000">
                  <a:tint val="66000"/>
                  <a:satMod val="160000"/>
                </a:srgbClr>
              </a:gs>
              <a:gs pos="50000">
                <a:srgbClr val="000000">
                  <a:tint val="44500"/>
                  <a:satMod val="160000"/>
                </a:srgbClr>
              </a:gs>
              <a:gs pos="100000">
                <a:srgbClr val="000000">
                  <a:tint val="23500"/>
                  <a:satMod val="160000"/>
                </a:srgbClr>
              </a:gs>
            </a:gsLst>
            <a:lin ang="2700000" scaled="1"/>
            <a:tileRect/>
          </a:gradFill>
          <a:ln cap="flat">
            <a:noFill/>
            <a:prstDash val="solid"/>
          </a:ln>
        </p:spPr>
        <p:txBody>
          <a:bodyPr vert="horz" wrap="square" lIns="108851" tIns="54420" rIns="108851" bIns="54420" rtlCol="0" anchor="t" anchorCtr="0" compatLnSpc="1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105875">
              <a:buFont typeface="Arial" panose="020B0604020202020204" pitchFamily="34" charset="0"/>
              <a:buNone/>
              <a:tabLst>
                <a:tab pos="0" algn="l"/>
                <a:tab pos="541181" algn="l"/>
                <a:tab pos="1084543" algn="l"/>
                <a:tab pos="1627903" algn="l"/>
                <a:tab pos="2171264" algn="l"/>
                <a:tab pos="2714613" algn="l"/>
                <a:tab pos="3257975" algn="l"/>
                <a:tab pos="3801335" algn="l"/>
                <a:tab pos="4344696" algn="l"/>
                <a:tab pos="4888057" algn="l"/>
                <a:tab pos="5431418" algn="l"/>
                <a:tab pos="5974778" algn="l"/>
                <a:tab pos="6518128" algn="l"/>
                <a:tab pos="7061058" algn="l"/>
                <a:tab pos="7604418" algn="l"/>
                <a:tab pos="8147780" algn="l"/>
                <a:tab pos="8691129" algn="l"/>
                <a:tab pos="9234490" algn="l"/>
                <a:tab pos="9777850" algn="l"/>
                <a:tab pos="10321212" algn="l"/>
                <a:tab pos="10864572" algn="l"/>
                <a:tab pos="10866750" algn="l"/>
                <a:tab pos="11409669" algn="l"/>
                <a:tab pos="11953030" algn="l"/>
                <a:tab pos="12496392" algn="l"/>
                <a:tab pos="13039752" algn="l"/>
              </a:tabLst>
              <a:defRPr sz="149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v-SE" sz="2400" kern="0" dirty="0">
                <a:solidFill>
                  <a:schemeClr val="bg1"/>
                </a:solidFill>
                <a:latin typeface="Arial" pitchFamily="34"/>
                <a:ea typeface="MS Gothic" pitchFamily="49"/>
                <a:cs typeface="MS Gothic" pitchFamily="49"/>
              </a:rPr>
              <a:t>sanning, glädje, vackert, nyttigt, självkänsla, tillfredsställelse, njutning, ansvar, rädsla, trygghet, seriöst, logik, medmänsklighet, jämlikhet, demokrati, solidaritet, normalt, tabu </a:t>
            </a:r>
            <a:r>
              <a:rPr lang="sv-SE" sz="2400" kern="0" dirty="0" err="1">
                <a:solidFill>
                  <a:schemeClr val="bg1"/>
                </a:solidFill>
                <a:latin typeface="Arial" pitchFamily="34"/>
                <a:ea typeface="MS Gothic" pitchFamily="49"/>
                <a:cs typeface="MS Gothic" pitchFamily="49"/>
              </a:rPr>
              <a:t>etc</a:t>
            </a:r>
            <a:endParaRPr lang="sv-SE" sz="2400" kern="0" dirty="0">
              <a:solidFill>
                <a:schemeClr val="bg1"/>
              </a:solidFill>
              <a:latin typeface="Arial" pitchFamily="34"/>
              <a:ea typeface="MS Gothic" pitchFamily="49"/>
              <a:cs typeface="MS Gothic" pitchFamily="49"/>
            </a:endParaRPr>
          </a:p>
          <a:p>
            <a:pPr marL="0" indent="0" algn="ctr" defTabSz="1105875">
              <a:buFont typeface="Arial" panose="020B0604020202020204" pitchFamily="34" charset="0"/>
              <a:buNone/>
              <a:tabLst>
                <a:tab pos="0" algn="l"/>
                <a:tab pos="541181" algn="l"/>
                <a:tab pos="1084543" algn="l"/>
                <a:tab pos="1627903" algn="l"/>
                <a:tab pos="2171264" algn="l"/>
                <a:tab pos="2714613" algn="l"/>
                <a:tab pos="3257975" algn="l"/>
                <a:tab pos="3801335" algn="l"/>
                <a:tab pos="4344696" algn="l"/>
                <a:tab pos="4888057" algn="l"/>
                <a:tab pos="5431418" algn="l"/>
                <a:tab pos="5974778" algn="l"/>
                <a:tab pos="6518128" algn="l"/>
                <a:tab pos="7061058" algn="l"/>
                <a:tab pos="7604418" algn="l"/>
                <a:tab pos="8147780" algn="l"/>
                <a:tab pos="8691129" algn="l"/>
                <a:tab pos="9234490" algn="l"/>
                <a:tab pos="9777850" algn="l"/>
                <a:tab pos="10321212" algn="l"/>
                <a:tab pos="10864572" algn="l"/>
                <a:tab pos="10866750" algn="l"/>
                <a:tab pos="11409669" algn="l"/>
                <a:tab pos="11953030" algn="l"/>
                <a:tab pos="12496392" algn="l"/>
                <a:tab pos="13039752" algn="l"/>
              </a:tabLst>
              <a:defRPr sz="149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v-SE" sz="2000" kern="0" dirty="0">
              <a:solidFill>
                <a:srgbClr val="FFFFFF"/>
              </a:solidFill>
              <a:latin typeface="Arial" pitchFamily="34"/>
              <a:ea typeface="MS Gothic" pitchFamily="49"/>
              <a:cs typeface="MS Gothic" pitchFamily="49"/>
            </a:endParaRP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777B6949-CF9B-E10F-E545-EBC394EEFF8B}"/>
              </a:ext>
            </a:extLst>
          </p:cNvPr>
          <p:cNvSpPr txBox="1"/>
          <p:nvPr/>
        </p:nvSpPr>
        <p:spPr>
          <a:xfrm>
            <a:off x="3043240" y="3429000"/>
            <a:ext cx="1871660" cy="461665"/>
          </a:xfrm>
          <a:prstGeom prst="rect">
            <a:avLst/>
          </a:prstGeom>
          <a:gradFill flip="none" rotWithShape="1">
            <a:gsLst>
              <a:gs pos="0">
                <a:schemeClr val="bg1">
                  <a:tint val="66000"/>
                  <a:satMod val="160000"/>
                </a:schemeClr>
              </a:gs>
              <a:gs pos="50000">
                <a:schemeClr val="bg1">
                  <a:tint val="44500"/>
                  <a:satMod val="160000"/>
                </a:schemeClr>
              </a:gs>
              <a:gs pos="100000">
                <a:schemeClr val="bg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</a:bodyPr>
          <a:lstStyle/>
          <a:p>
            <a:r>
              <a:rPr lang="sv-SE" sz="2400" dirty="0">
                <a:solidFill>
                  <a:schemeClr val="bg1"/>
                </a:solidFill>
                <a:latin typeface="Arial" pitchFamily="34"/>
                <a:ea typeface="MS Gothic" pitchFamily="49"/>
                <a:cs typeface="MS Gothic" pitchFamily="49"/>
              </a:rPr>
              <a:t>Ledarskap?</a:t>
            </a:r>
            <a:endParaRPr lang="sv-SE" sz="2400" dirty="0">
              <a:solidFill>
                <a:schemeClr val="bg1"/>
              </a:solidFill>
            </a:endParaRP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90C91BCF-6098-68A4-B975-600766538622}"/>
              </a:ext>
            </a:extLst>
          </p:cNvPr>
          <p:cNvSpPr txBox="1"/>
          <p:nvPr/>
        </p:nvSpPr>
        <p:spPr>
          <a:xfrm>
            <a:off x="136044" y="1169879"/>
            <a:ext cx="1136165" cy="461665"/>
          </a:xfrm>
          <a:prstGeom prst="rect">
            <a:avLst/>
          </a:prstGeom>
          <a:gradFill flip="none" rotWithShape="1">
            <a:gsLst>
              <a:gs pos="0">
                <a:schemeClr val="bg1">
                  <a:tint val="66000"/>
                  <a:satMod val="160000"/>
                </a:schemeClr>
              </a:gs>
              <a:gs pos="50000">
                <a:schemeClr val="bg1">
                  <a:tint val="44500"/>
                  <a:satMod val="160000"/>
                </a:schemeClr>
              </a:gs>
              <a:gs pos="100000">
                <a:schemeClr val="bg1"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r>
              <a:rPr lang="sv-SE" sz="2400" dirty="0">
                <a:solidFill>
                  <a:schemeClr val="tx1">
                    <a:lumMod val="50000"/>
                  </a:schemeClr>
                </a:solidFill>
                <a:latin typeface="Arial" pitchFamily="34"/>
                <a:ea typeface="MS Gothic" pitchFamily="49"/>
                <a:cs typeface="MS Gothic" pitchFamily="49"/>
              </a:rPr>
              <a:t>Synligt</a:t>
            </a:r>
            <a:endParaRPr lang="sv-SE" sz="24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67BA73A3-E963-B214-5FFF-BCF5FB4F23B7}"/>
              </a:ext>
            </a:extLst>
          </p:cNvPr>
          <p:cNvSpPr txBox="1"/>
          <p:nvPr/>
        </p:nvSpPr>
        <p:spPr>
          <a:xfrm>
            <a:off x="175802" y="5576557"/>
            <a:ext cx="1295190" cy="461665"/>
          </a:xfrm>
          <a:prstGeom prst="rect">
            <a:avLst/>
          </a:prstGeom>
          <a:gradFill flip="none" rotWithShape="1">
            <a:gsLst>
              <a:gs pos="0">
                <a:schemeClr val="bg1">
                  <a:tint val="66000"/>
                  <a:satMod val="160000"/>
                </a:schemeClr>
              </a:gs>
              <a:gs pos="50000">
                <a:schemeClr val="bg1">
                  <a:tint val="44500"/>
                  <a:satMod val="160000"/>
                </a:schemeClr>
              </a:gs>
              <a:gs pos="100000">
                <a:schemeClr val="bg1"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r>
              <a:rPr lang="sv-SE" sz="2400" dirty="0">
                <a:solidFill>
                  <a:schemeClr val="tx1">
                    <a:lumMod val="50000"/>
                  </a:schemeClr>
                </a:solidFill>
                <a:latin typeface="Arial" pitchFamily="34"/>
                <a:ea typeface="MS Gothic" pitchFamily="49"/>
                <a:cs typeface="MS Gothic" pitchFamily="49"/>
              </a:rPr>
              <a:t>Osynligt</a:t>
            </a:r>
            <a:endParaRPr lang="sv-SE" sz="24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648A87C1-AF8C-8A8C-AFC8-4A265A7B6E6C}"/>
              </a:ext>
            </a:extLst>
          </p:cNvPr>
          <p:cNvSpPr txBox="1"/>
          <p:nvPr/>
        </p:nvSpPr>
        <p:spPr>
          <a:xfrm>
            <a:off x="11166765" y="6423952"/>
            <a:ext cx="10252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000" dirty="0">
                <a:latin typeface="Arial" panose="020B0604020202020204" pitchFamily="34" charset="0"/>
                <a:cs typeface="Arial" panose="020B0604020202020204" pitchFamily="34" charset="0"/>
              </a:rPr>
              <a:t>09:32</a:t>
            </a:r>
            <a:endParaRPr lang="sv-SE" sz="1000" dirty="0"/>
          </a:p>
        </p:txBody>
      </p:sp>
    </p:spTree>
    <p:extLst>
      <p:ext uri="{BB962C8B-B14F-4D97-AF65-F5344CB8AC3E}">
        <p14:creationId xmlns:p14="http://schemas.microsoft.com/office/powerpoint/2010/main" val="1061158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person, finger, nagel, tumme&#10;&#10;Automatiskt genererad beskrivning">
            <a:extLst>
              <a:ext uri="{FF2B5EF4-FFF2-40B4-BE49-F238E27FC236}">
                <a16:creationId xmlns:a16="http://schemas.microsoft.com/office/drawing/2014/main" id="{02D01C2C-FA8B-B3BC-547F-2040E660FD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617" b="-1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  <a:noFill/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D4DF0D02-A066-37E0-2E5E-685E37ADD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815" y="991744"/>
            <a:ext cx="3711825" cy="1526792"/>
          </a:xfrm>
        </p:spPr>
        <p:txBody>
          <a:bodyPr anchor="b">
            <a:normAutofit fontScale="90000"/>
          </a:bodyPr>
          <a:lstStyle/>
          <a:p>
            <a:br>
              <a:rPr lang="sv-SE" sz="3100" dirty="0">
                <a:solidFill>
                  <a:srgbClr val="FFFFFF"/>
                </a:solidFill>
                <a:latin typeface="Arial" pitchFamily="34"/>
                <a:ea typeface="SimSun" pitchFamily="50"/>
                <a:cs typeface="SimSun" pitchFamily="50"/>
              </a:rPr>
            </a:br>
            <a:br>
              <a:rPr lang="sv-SE" sz="3100" dirty="0">
                <a:solidFill>
                  <a:srgbClr val="FFFFFF"/>
                </a:solidFill>
                <a:latin typeface="Arial" pitchFamily="34"/>
                <a:ea typeface="SimSun" pitchFamily="50"/>
                <a:cs typeface="SimSun" pitchFamily="50"/>
              </a:rPr>
            </a:br>
            <a:r>
              <a:rPr lang="sv-SE" sz="2700" dirty="0">
                <a:solidFill>
                  <a:srgbClr val="FFFFFF"/>
                </a:solidFill>
                <a:latin typeface="Arial" pitchFamily="34"/>
                <a:ea typeface="SimSun" pitchFamily="50"/>
                <a:cs typeface="SimSun" pitchFamily="50"/>
              </a:rPr>
              <a:t>Eftersom prövningen av våra värderingar överlåtits till andra</a:t>
            </a:r>
            <a:br>
              <a:rPr lang="sv-SE" sz="2800" dirty="0">
                <a:solidFill>
                  <a:srgbClr val="FFFFFF"/>
                </a:solidFill>
                <a:latin typeface="Arial" pitchFamily="34"/>
                <a:ea typeface="SimSun" pitchFamily="50"/>
                <a:cs typeface="SimSun" pitchFamily="50"/>
              </a:rPr>
            </a:br>
            <a:endParaRPr lang="sv-SE" sz="2800" dirty="0">
              <a:solidFill>
                <a:schemeClr val="bg1"/>
              </a:solidFill>
            </a:endParaRP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391DAA12-B8CF-E9C2-77A6-D4C221286D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283" y="4663702"/>
            <a:ext cx="3438906" cy="1131566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sv-SE" sz="2400" dirty="0">
                <a:solidFill>
                  <a:srgbClr val="FFFFFF"/>
                </a:solidFill>
                <a:latin typeface="Arial" pitchFamily="34"/>
                <a:ea typeface="SimSun" pitchFamily="50"/>
                <a:cs typeface="SimSun" pitchFamily="50"/>
              </a:rPr>
              <a:t>och känner oss därför hotade när våra värderingar ifrågasätts</a:t>
            </a:r>
          </a:p>
          <a:p>
            <a:endParaRPr lang="sv-SE" sz="1700" dirty="0">
              <a:solidFill>
                <a:schemeClr val="bg1"/>
              </a:solidFill>
            </a:endParaRP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8D4ECB4B-F38E-E071-7EB8-67B81F2BCD57}"/>
              </a:ext>
            </a:extLst>
          </p:cNvPr>
          <p:cNvSpPr txBox="1"/>
          <p:nvPr/>
        </p:nvSpPr>
        <p:spPr>
          <a:xfrm>
            <a:off x="424815" y="2799324"/>
            <a:ext cx="337337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400" dirty="0">
                <a:solidFill>
                  <a:srgbClr val="FFFFFF"/>
                </a:solidFill>
                <a:latin typeface="Arial" pitchFamily="34"/>
                <a:ea typeface="SimSun" pitchFamily="50"/>
                <a:cs typeface="SimSun" pitchFamily="50"/>
              </a:rPr>
              <a:t>har vi ingen kontroll över den egna värderingsprocessen</a:t>
            </a:r>
          </a:p>
        </p:txBody>
      </p:sp>
      <p:graphicFrame>
        <p:nvGraphicFramePr>
          <p:cNvPr id="3" name="Tabell 2">
            <a:extLst>
              <a:ext uri="{FF2B5EF4-FFF2-40B4-BE49-F238E27FC236}">
                <a16:creationId xmlns:a16="http://schemas.microsoft.com/office/drawing/2014/main" id="{1759A385-55FC-2E49-18F8-09F2928EBE23}"/>
              </a:ext>
            </a:extLst>
          </p:cNvPr>
          <p:cNvGraphicFramePr>
            <a:graphicFrameLocks noGrp="1"/>
          </p:cNvGraphicFramePr>
          <p:nvPr/>
        </p:nvGraphicFramePr>
        <p:xfrm>
          <a:off x="185947" y="694690"/>
          <a:ext cx="107351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3510">
                  <a:extLst>
                    <a:ext uri="{9D8B030D-6E8A-4147-A177-3AD203B41FA5}">
                      <a16:colId xmlns:a16="http://schemas.microsoft.com/office/drawing/2014/main" val="1896295381"/>
                    </a:ext>
                  </a:extLst>
                </a:gridCol>
              </a:tblGrid>
              <a:tr h="309118"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7678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8590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undratals demonstrerar i Stockholm för att &quot;stoppa främlingsinvasionen&quot; |  Fria Tider">
            <a:extLst>
              <a:ext uri="{FF2B5EF4-FFF2-40B4-BE49-F238E27FC236}">
                <a16:creationId xmlns:a16="http://schemas.microsoft.com/office/drawing/2014/main" id="{BEED7124-180F-21CE-C8A3-19475FC87B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5" t="9091" r="27119"/>
          <a:stretch/>
        </p:blipFill>
        <p:spPr bwMode="auto">
          <a:xfrm>
            <a:off x="3522468" y="10"/>
            <a:ext cx="866953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545B9D7-2BD7-B5A8-2DB1-7753F86EB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blir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rädda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för det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okända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ell 2">
            <a:extLst>
              <a:ext uri="{FF2B5EF4-FFF2-40B4-BE49-F238E27FC236}">
                <a16:creationId xmlns:a16="http://schemas.microsoft.com/office/drawing/2014/main" id="{14FD1251-AAC0-BF61-DCFC-BD1BC3C48893}"/>
              </a:ext>
            </a:extLst>
          </p:cNvPr>
          <p:cNvGraphicFramePr>
            <a:graphicFrameLocks noGrp="1"/>
          </p:cNvGraphicFramePr>
          <p:nvPr/>
        </p:nvGraphicFramePr>
        <p:xfrm>
          <a:off x="296318" y="536180"/>
          <a:ext cx="107351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3510">
                  <a:extLst>
                    <a:ext uri="{9D8B030D-6E8A-4147-A177-3AD203B41FA5}">
                      <a16:colId xmlns:a16="http://schemas.microsoft.com/office/drawing/2014/main" val="1896295381"/>
                    </a:ext>
                  </a:extLst>
                </a:gridCol>
              </a:tblGrid>
              <a:tr h="309118"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7678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0314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aifa_Wahbe_Ya_Hayat_Albe_--3BJFvPSdNlo">
            <a:hlinkClick r:id="" action="ppaction://media"/>
            <a:extLst>
              <a:ext uri="{FF2B5EF4-FFF2-40B4-BE49-F238E27FC236}">
                <a16:creationId xmlns:a16="http://schemas.microsoft.com/office/drawing/2014/main" id="{E48E4995-2060-3100-98E0-2F0BD5EA4E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26464" y="102870"/>
            <a:ext cx="9418320" cy="7063740"/>
          </a:xfrm>
          <a:prstGeom prst="rect">
            <a:avLst/>
          </a:prstGeo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C6DC4736-537A-84A7-BD50-4348D4082BE2}"/>
              </a:ext>
            </a:extLst>
          </p:cNvPr>
          <p:cNvSpPr txBox="1"/>
          <p:nvPr/>
        </p:nvSpPr>
        <p:spPr>
          <a:xfrm>
            <a:off x="11351491" y="6398073"/>
            <a:ext cx="84050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000" dirty="0">
                <a:latin typeface="Arial" panose="020B0604020202020204" pitchFamily="34" charset="0"/>
                <a:cs typeface="Arial" panose="020B0604020202020204" pitchFamily="34" charset="0"/>
              </a:rPr>
              <a:t>09:05  </a:t>
            </a:r>
            <a:endParaRPr lang="sv-SE" sz="1000" dirty="0"/>
          </a:p>
        </p:txBody>
      </p:sp>
    </p:spTree>
    <p:extLst>
      <p:ext uri="{BB962C8B-B14F-4D97-AF65-F5344CB8AC3E}">
        <p14:creationId xmlns:p14="http://schemas.microsoft.com/office/powerpoint/2010/main" val="2136548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6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DECDD670-BA89-539A-2682-3C1566D667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0483" y="891540"/>
            <a:ext cx="6761482" cy="5071110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829E863B-CD24-3178-B4B0-C2D5B980B2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0572" y="5962650"/>
            <a:ext cx="8210550" cy="58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1522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2E4FE7E-6B89-0B06-9914-1600AF95B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3" y="1511589"/>
            <a:ext cx="3430958" cy="289643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sv-SE" sz="4000" dirty="0">
                <a:solidFill>
                  <a:srgbClr val="FFFFFF"/>
                </a:solidFill>
                <a:latin typeface="Arial" pitchFamily="34"/>
                <a:ea typeface="MS Gothic" pitchFamily="49"/>
                <a:cs typeface="MS Gothic" pitchFamily="49"/>
              </a:rPr>
              <a:t>När en kultur är lyckad blir våra värderingar till normer &amp; beteenden</a:t>
            </a:r>
            <a:endParaRPr lang="en-US" sz="4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latshållare för innehåll 4" descr="En bild som visar klädsel, person, byggnad, Gatumode&#10;&#10;Automatiskt genererad beskrivning">
            <a:extLst>
              <a:ext uri="{FF2B5EF4-FFF2-40B4-BE49-F238E27FC236}">
                <a16:creationId xmlns:a16="http://schemas.microsoft.com/office/drawing/2014/main" id="{101D3D1B-64CB-126D-B1AA-AFD6A9D139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409"/>
          <a:stretch/>
        </p:blipFill>
        <p:spPr>
          <a:xfrm>
            <a:off x="7816130" y="-2"/>
            <a:ext cx="4375870" cy="6858000"/>
          </a:xfrm>
          <a:custGeom>
            <a:avLst/>
            <a:gdLst/>
            <a:ahLst/>
            <a:cxnLst/>
            <a:rect l="l" t="t" r="r" b="b"/>
            <a:pathLst>
              <a:path w="4375870" h="6858000">
                <a:moveTo>
                  <a:pt x="4441" y="0"/>
                </a:moveTo>
                <a:lnTo>
                  <a:pt x="4375870" y="0"/>
                </a:lnTo>
                <a:lnTo>
                  <a:pt x="4375870" y="23"/>
                </a:lnTo>
                <a:lnTo>
                  <a:pt x="4375870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  <a:noFill/>
        </p:spPr>
      </p:pic>
      <p:pic>
        <p:nvPicPr>
          <p:cNvPr id="4" name="Bildobjekt 3" descr="En bild som visar klädsel, Människoansikte, person, leende&#10;&#10;Automatiskt genererad beskrivning">
            <a:extLst>
              <a:ext uri="{FF2B5EF4-FFF2-40B4-BE49-F238E27FC236}">
                <a16:creationId xmlns:a16="http://schemas.microsoft.com/office/drawing/2014/main" id="{419088FF-683A-22C1-11CE-0B02058213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727" r="34727" b="-1"/>
          <a:stretch/>
        </p:blipFill>
        <p:spPr>
          <a:xfrm>
            <a:off x="3595404" y="33"/>
            <a:ext cx="4942298" cy="6857999"/>
          </a:xfrm>
          <a:custGeom>
            <a:avLst/>
            <a:gdLst/>
            <a:ahLst/>
            <a:cxnLst/>
            <a:rect l="l" t="t" r="r" b="b"/>
            <a:pathLst>
              <a:path w="4942298" h="6857999">
                <a:moveTo>
                  <a:pt x="0" y="0"/>
                </a:moveTo>
                <a:lnTo>
                  <a:pt x="4164238" y="0"/>
                </a:lnTo>
                <a:lnTo>
                  <a:pt x="4271743" y="210478"/>
                </a:lnTo>
                <a:cubicBezTo>
                  <a:pt x="4695097" y="1127919"/>
                  <a:pt x="4942298" y="2233909"/>
                  <a:pt x="4942298" y="3424428"/>
                </a:cubicBezTo>
                <a:cubicBezTo>
                  <a:pt x="4942298" y="4614948"/>
                  <a:pt x="4695097" y="5720938"/>
                  <a:pt x="4271743" y="6638378"/>
                </a:cubicBezTo>
                <a:lnTo>
                  <a:pt x="4159568" y="6857999"/>
                </a:lnTo>
                <a:lnTo>
                  <a:pt x="49488" y="6857999"/>
                </a:lnTo>
                <a:lnTo>
                  <a:pt x="119616" y="6721637"/>
                </a:lnTo>
                <a:cubicBezTo>
                  <a:pt x="540124" y="5863919"/>
                  <a:pt x="796416" y="4724528"/>
                  <a:pt x="796416" y="3474162"/>
                </a:cubicBezTo>
                <a:cubicBezTo>
                  <a:pt x="796416" y="2140439"/>
                  <a:pt x="504812" y="932979"/>
                  <a:pt x="33352" y="58950"/>
                </a:cubicBezTo>
                <a:close/>
              </a:path>
            </a:pathLst>
          </a:custGeom>
          <a:noFill/>
        </p:spPr>
      </p:pic>
      <p:graphicFrame>
        <p:nvGraphicFramePr>
          <p:cNvPr id="3" name="Tabell 2">
            <a:extLst>
              <a:ext uri="{FF2B5EF4-FFF2-40B4-BE49-F238E27FC236}">
                <a16:creationId xmlns:a16="http://schemas.microsoft.com/office/drawing/2014/main" id="{42A12DA6-A5B4-3552-6A78-E288F1F8178F}"/>
              </a:ext>
            </a:extLst>
          </p:cNvPr>
          <p:cNvGraphicFramePr>
            <a:graphicFrameLocks noGrp="1"/>
          </p:cNvGraphicFramePr>
          <p:nvPr/>
        </p:nvGraphicFramePr>
        <p:xfrm>
          <a:off x="304386" y="572915"/>
          <a:ext cx="107351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3510">
                  <a:extLst>
                    <a:ext uri="{9D8B030D-6E8A-4147-A177-3AD203B41FA5}">
                      <a16:colId xmlns:a16="http://schemas.microsoft.com/office/drawing/2014/main" val="1896295381"/>
                    </a:ext>
                  </a:extLst>
                </a:gridCol>
              </a:tblGrid>
              <a:tr h="309118"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7678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76039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2E4FE7E-6B89-0B06-9914-1600AF95B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3" y="1511589"/>
            <a:ext cx="3430958" cy="2896432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1105875">
              <a:tabLst>
                <a:tab pos="0" algn="l"/>
                <a:tab pos="541181" algn="l"/>
                <a:tab pos="1084543" algn="l"/>
                <a:tab pos="1627903" algn="l"/>
                <a:tab pos="2171264" algn="l"/>
                <a:tab pos="2714613" algn="l"/>
                <a:tab pos="3257975" algn="l"/>
                <a:tab pos="3801335" algn="l"/>
                <a:tab pos="4344696" algn="l"/>
                <a:tab pos="4888057" algn="l"/>
                <a:tab pos="5431418" algn="l"/>
                <a:tab pos="5974778" algn="l"/>
                <a:tab pos="6518128" algn="l"/>
                <a:tab pos="7061058" algn="l"/>
                <a:tab pos="7604418" algn="l"/>
                <a:tab pos="8147780" algn="l"/>
                <a:tab pos="8691129" algn="l"/>
                <a:tab pos="9234490" algn="l"/>
                <a:tab pos="9777850" algn="l"/>
                <a:tab pos="10321212" algn="l"/>
                <a:tab pos="10864572" algn="l"/>
                <a:tab pos="10866750" algn="l"/>
                <a:tab pos="11409669" algn="l"/>
                <a:tab pos="11953030" algn="l"/>
                <a:tab pos="12496392" algn="l"/>
                <a:tab pos="13039752" algn="l"/>
              </a:tabLst>
              <a:defRPr sz="149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v-SE" sz="4000" dirty="0">
                <a:solidFill>
                  <a:srgbClr val="FFFFFF"/>
                </a:solidFill>
                <a:latin typeface="Arial" pitchFamily="34"/>
                <a:ea typeface="MS Gothic" pitchFamily="49"/>
                <a:cs typeface="MS Gothic" pitchFamily="49"/>
              </a:rPr>
              <a:t>Att gå från en värdering</a:t>
            </a:r>
            <a:br>
              <a:rPr lang="sv-SE" sz="4000" dirty="0">
                <a:solidFill>
                  <a:srgbClr val="FFFFFF"/>
                </a:solidFill>
                <a:latin typeface="Arial" pitchFamily="34"/>
                <a:ea typeface="MS Gothic" pitchFamily="49"/>
                <a:cs typeface="MS Gothic" pitchFamily="49"/>
              </a:rPr>
            </a:br>
            <a:r>
              <a:rPr lang="sv-SE" sz="4000" dirty="0">
                <a:solidFill>
                  <a:srgbClr val="FFFFFF"/>
                </a:solidFill>
                <a:latin typeface="Arial" pitchFamily="34"/>
                <a:ea typeface="MS Gothic" pitchFamily="49"/>
                <a:cs typeface="MS Gothic" pitchFamily="49"/>
              </a:rPr>
              <a:t>till en annan tar tid</a:t>
            </a:r>
          </a:p>
        </p:txBody>
      </p:sp>
      <p:pic>
        <p:nvPicPr>
          <p:cNvPr id="5" name="Platshållare för innehåll 4" descr="En bild som visar klädsel, person, byggnad, Gatumode&#10;&#10;Automatiskt genererad beskrivning">
            <a:extLst>
              <a:ext uri="{FF2B5EF4-FFF2-40B4-BE49-F238E27FC236}">
                <a16:creationId xmlns:a16="http://schemas.microsoft.com/office/drawing/2014/main" id="{101D3D1B-64CB-126D-B1AA-AFD6A9D139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409"/>
          <a:stretch/>
        </p:blipFill>
        <p:spPr>
          <a:xfrm>
            <a:off x="7816130" y="-2"/>
            <a:ext cx="4375870" cy="6858000"/>
          </a:xfrm>
          <a:custGeom>
            <a:avLst/>
            <a:gdLst/>
            <a:ahLst/>
            <a:cxnLst/>
            <a:rect l="l" t="t" r="r" b="b"/>
            <a:pathLst>
              <a:path w="4375870" h="6858000">
                <a:moveTo>
                  <a:pt x="4441" y="0"/>
                </a:moveTo>
                <a:lnTo>
                  <a:pt x="4375870" y="0"/>
                </a:lnTo>
                <a:lnTo>
                  <a:pt x="4375870" y="23"/>
                </a:lnTo>
                <a:lnTo>
                  <a:pt x="4375870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  <a:noFill/>
        </p:spPr>
      </p:pic>
      <p:pic>
        <p:nvPicPr>
          <p:cNvPr id="4" name="Bildobjekt 3" descr="En bild som visar klädsel, Människoansikte, person, leende&#10;&#10;Automatiskt genererad beskrivning">
            <a:extLst>
              <a:ext uri="{FF2B5EF4-FFF2-40B4-BE49-F238E27FC236}">
                <a16:creationId xmlns:a16="http://schemas.microsoft.com/office/drawing/2014/main" id="{419088FF-683A-22C1-11CE-0B02058213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727" r="34727" b="-1"/>
          <a:stretch/>
        </p:blipFill>
        <p:spPr>
          <a:xfrm>
            <a:off x="3595404" y="33"/>
            <a:ext cx="4942298" cy="6857999"/>
          </a:xfrm>
          <a:custGeom>
            <a:avLst/>
            <a:gdLst/>
            <a:ahLst/>
            <a:cxnLst/>
            <a:rect l="l" t="t" r="r" b="b"/>
            <a:pathLst>
              <a:path w="4942298" h="6857999">
                <a:moveTo>
                  <a:pt x="0" y="0"/>
                </a:moveTo>
                <a:lnTo>
                  <a:pt x="4164238" y="0"/>
                </a:lnTo>
                <a:lnTo>
                  <a:pt x="4271743" y="210478"/>
                </a:lnTo>
                <a:cubicBezTo>
                  <a:pt x="4695097" y="1127919"/>
                  <a:pt x="4942298" y="2233909"/>
                  <a:pt x="4942298" y="3424428"/>
                </a:cubicBezTo>
                <a:cubicBezTo>
                  <a:pt x="4942298" y="4614948"/>
                  <a:pt x="4695097" y="5720938"/>
                  <a:pt x="4271743" y="6638378"/>
                </a:cubicBezTo>
                <a:lnTo>
                  <a:pt x="4159568" y="6857999"/>
                </a:lnTo>
                <a:lnTo>
                  <a:pt x="49488" y="6857999"/>
                </a:lnTo>
                <a:lnTo>
                  <a:pt x="119616" y="6721637"/>
                </a:lnTo>
                <a:cubicBezTo>
                  <a:pt x="540124" y="5863919"/>
                  <a:pt x="796416" y="4724528"/>
                  <a:pt x="796416" y="3474162"/>
                </a:cubicBezTo>
                <a:cubicBezTo>
                  <a:pt x="796416" y="2140439"/>
                  <a:pt x="504812" y="932979"/>
                  <a:pt x="33352" y="58950"/>
                </a:cubicBezTo>
                <a:close/>
              </a:path>
            </a:pathLst>
          </a:custGeom>
          <a:noFill/>
        </p:spPr>
      </p:pic>
      <p:sp>
        <p:nvSpPr>
          <p:cNvPr id="3" name="Pil: vänster-höger 2">
            <a:extLst>
              <a:ext uri="{FF2B5EF4-FFF2-40B4-BE49-F238E27FC236}">
                <a16:creationId xmlns:a16="http://schemas.microsoft.com/office/drawing/2014/main" id="{B69B47AE-1713-3701-A644-C4591A3EE9E4}"/>
              </a:ext>
            </a:extLst>
          </p:cNvPr>
          <p:cNvSpPr/>
          <p:nvPr/>
        </p:nvSpPr>
        <p:spPr>
          <a:xfrm>
            <a:off x="7955280" y="3520440"/>
            <a:ext cx="1353312" cy="155448"/>
          </a:xfrm>
          <a:prstGeom prst="leftRightArrow">
            <a:avLst/>
          </a:prstGeom>
          <a:solidFill>
            <a:srgbClr val="FF66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graphicFrame>
        <p:nvGraphicFramePr>
          <p:cNvPr id="6" name="Tabell 5">
            <a:extLst>
              <a:ext uri="{FF2B5EF4-FFF2-40B4-BE49-F238E27FC236}">
                <a16:creationId xmlns:a16="http://schemas.microsoft.com/office/drawing/2014/main" id="{AED47503-6F53-E745-FFFD-C3ADB64C4219}"/>
              </a:ext>
            </a:extLst>
          </p:cNvPr>
          <p:cNvGraphicFramePr>
            <a:graphicFrameLocks noGrp="1"/>
          </p:cNvGraphicFramePr>
          <p:nvPr/>
        </p:nvGraphicFramePr>
        <p:xfrm>
          <a:off x="304386" y="572915"/>
          <a:ext cx="107351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3510">
                  <a:extLst>
                    <a:ext uri="{9D8B030D-6E8A-4147-A177-3AD203B41FA5}">
                      <a16:colId xmlns:a16="http://schemas.microsoft.com/office/drawing/2014/main" val="1896295381"/>
                    </a:ext>
                  </a:extLst>
                </a:gridCol>
              </a:tblGrid>
              <a:tr h="309118"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7678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7314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objekt 11" descr="En bild som visar person, Människoansikte, klädsel, leende&#10;&#10;Automatiskt genererad beskrivning">
            <a:extLst>
              <a:ext uri="{FF2B5EF4-FFF2-40B4-BE49-F238E27FC236}">
                <a16:creationId xmlns:a16="http://schemas.microsoft.com/office/drawing/2014/main" id="{184BF74C-FB32-235F-5AE2-F989FB5DF2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86" r="9090" b="25417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B4393D3C-5572-520E-A89A-F05F20EB1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3" y="1161288"/>
            <a:ext cx="3962781" cy="112471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Några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olika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åsikter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om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slöjan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146A8B76-664C-8D8A-B106-BDF35BC9044F}"/>
              </a:ext>
            </a:extLst>
          </p:cNvPr>
          <p:cNvSpPr txBox="1"/>
          <p:nvPr/>
        </p:nvSpPr>
        <p:spPr>
          <a:xfrm>
            <a:off x="290322" y="6253509"/>
            <a:ext cx="3438906" cy="4845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 err="1">
                <a:solidFill>
                  <a:srgbClr val="EF722D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Slöja</a:t>
            </a:r>
            <a:r>
              <a:rPr lang="en-US" sz="1700" dirty="0">
                <a:solidFill>
                  <a:srgbClr val="EF722D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700" dirty="0" err="1">
                <a:solidFill>
                  <a:srgbClr val="EF722D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eller</a:t>
            </a:r>
            <a:r>
              <a:rPr lang="en-US" sz="1700" dirty="0">
                <a:solidFill>
                  <a:srgbClr val="EF722D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700" dirty="0" err="1">
                <a:solidFill>
                  <a:srgbClr val="EF722D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ej</a:t>
            </a:r>
            <a:r>
              <a:rPr lang="en-US" sz="1700" dirty="0">
                <a:solidFill>
                  <a:srgbClr val="EF722D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?</a:t>
            </a:r>
            <a:endParaRPr lang="en-US" sz="1700" dirty="0">
              <a:solidFill>
                <a:srgbClr val="EF722D"/>
              </a:solidFill>
            </a:endParaRP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986EA729-6CB4-1FC6-A6F6-FFA1C908B9E4}"/>
              </a:ext>
            </a:extLst>
          </p:cNvPr>
          <p:cNvSpPr txBox="1"/>
          <p:nvPr/>
        </p:nvSpPr>
        <p:spPr>
          <a:xfrm>
            <a:off x="11498425" y="6253509"/>
            <a:ext cx="6044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000" dirty="0">
                <a:latin typeface="Arial" panose="020B0604020202020204" pitchFamily="34" charset="0"/>
                <a:cs typeface="Arial" panose="020B0604020202020204" pitchFamily="34" charset="0"/>
              </a:rPr>
              <a:t>09:38</a:t>
            </a:r>
            <a:endParaRPr lang="sv-SE" sz="1000" dirty="0"/>
          </a:p>
        </p:txBody>
      </p:sp>
      <p:graphicFrame>
        <p:nvGraphicFramePr>
          <p:cNvPr id="4" name="Tabell 3">
            <a:extLst>
              <a:ext uri="{FF2B5EF4-FFF2-40B4-BE49-F238E27FC236}">
                <a16:creationId xmlns:a16="http://schemas.microsoft.com/office/drawing/2014/main" id="{9FD6C7CF-3887-7099-1024-AFBFBF1C4D45}"/>
              </a:ext>
            </a:extLst>
          </p:cNvPr>
          <p:cNvGraphicFramePr>
            <a:graphicFrameLocks noGrp="1"/>
          </p:cNvGraphicFramePr>
          <p:nvPr/>
        </p:nvGraphicFramePr>
        <p:xfrm>
          <a:off x="304386" y="572915"/>
          <a:ext cx="107351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3510">
                  <a:extLst>
                    <a:ext uri="{9D8B030D-6E8A-4147-A177-3AD203B41FA5}">
                      <a16:colId xmlns:a16="http://schemas.microsoft.com/office/drawing/2014/main" val="1896295381"/>
                    </a:ext>
                  </a:extLst>
                </a:gridCol>
              </a:tblGrid>
              <a:tr h="309118"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7678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2145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8">
            <a:extLst>
              <a:ext uri="{FF2B5EF4-FFF2-40B4-BE49-F238E27FC236}">
                <a16:creationId xmlns:a16="http://schemas.microsoft.com/office/drawing/2014/main" id="{1443E8BB-5121-25AC-AAA4-3466F62078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474" y="2119186"/>
            <a:ext cx="4619621" cy="38436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Kultur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värderingar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EF72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Fördomar</a:t>
            </a:r>
            <a:endParaRPr lang="en-US" dirty="0">
              <a:solidFill>
                <a:srgbClr val="EF722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latshållare för innehåll 4" descr="En bild som visar svart och vit, hand, nagel, finger&#10;&#10;Automatiskt genererad beskrivning">
            <a:extLst>
              <a:ext uri="{FF2B5EF4-FFF2-40B4-BE49-F238E27FC236}">
                <a16:creationId xmlns:a16="http://schemas.microsoft.com/office/drawing/2014/main" id="{493B7903-186E-1419-6201-B1C74BCF2D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2812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398600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innehåll 4" descr="En bild som visar klädsel, slöja, person, Människoansikte&#10;&#10;Automatiskt genererad beskrivning">
            <a:extLst>
              <a:ext uri="{FF2B5EF4-FFF2-40B4-BE49-F238E27FC236}">
                <a16:creationId xmlns:a16="http://schemas.microsoft.com/office/drawing/2014/main" id="{B139E154-48CE-895E-E943-88E4E382CD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98" b="35552"/>
          <a:stretch/>
        </p:blipFill>
        <p:spPr>
          <a:xfrm>
            <a:off x="20" y="205158"/>
            <a:ext cx="1219198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428A396-0BF1-602C-9BB8-777EF5619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591344"/>
            <a:ext cx="3200400" cy="5585619"/>
          </a:xfrm>
        </p:spPr>
        <p:txBody>
          <a:bodyPr>
            <a:normAutofit/>
          </a:bodyPr>
          <a:lstStyle/>
          <a:p>
            <a:r>
              <a:rPr lang="sv-SE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 du fördomar?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8B8BC083-D4F8-3023-DCFC-5D18F89118D3}"/>
              </a:ext>
            </a:extLst>
          </p:cNvPr>
          <p:cNvSpPr txBox="1"/>
          <p:nvPr/>
        </p:nvSpPr>
        <p:spPr>
          <a:xfrm>
            <a:off x="4078224" y="752993"/>
            <a:ext cx="7781544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v-SE" sz="2400" dirty="0">
                <a:latin typeface="Arial" panose="020B0604020202020204" pitchFamily="34" charset="0"/>
                <a:cs typeface="Arial" panose="020B0604020202020204" pitchFamily="34" charset="0"/>
              </a:rPr>
              <a:t>Fördom är en åsikt, uppfattning eller inställning som bottnar i känslomässiga, ofta omedvetna reaktioner (våra värderingar)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F94CAD84-4D19-6034-1ECC-52E2362E9B9D}"/>
              </a:ext>
            </a:extLst>
          </p:cNvPr>
          <p:cNvSpPr txBox="1"/>
          <p:nvPr/>
        </p:nvSpPr>
        <p:spPr>
          <a:xfrm>
            <a:off x="4078224" y="3362516"/>
            <a:ext cx="778154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v-SE" sz="2400" dirty="0">
                <a:latin typeface="Arial" panose="020B0604020202020204" pitchFamily="34" charset="0"/>
                <a:cs typeface="Arial" panose="020B0604020202020204" pitchFamily="34" charset="0"/>
              </a:rPr>
              <a:t>Eftersom vi är flockdjur känner vi oss tryggare med de som på olika sätt liknar oss själva. Vi och ”Dom”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D5CEE4EF-9174-2A89-64C7-01E099EB119B}"/>
              </a:ext>
            </a:extLst>
          </p:cNvPr>
          <p:cNvSpPr txBox="1"/>
          <p:nvPr/>
        </p:nvSpPr>
        <p:spPr>
          <a:xfrm>
            <a:off x="4148825" y="5553254"/>
            <a:ext cx="778154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v-SE" sz="2400" dirty="0">
                <a:latin typeface="Arial" panose="020B0604020202020204" pitchFamily="34" charset="0"/>
                <a:cs typeface="Arial" panose="020B0604020202020204" pitchFamily="34" charset="0"/>
              </a:rPr>
              <a:t>Om vi inte aktivt bekämpar våra fördomar finns en risk att de får större och större makt över oss</a:t>
            </a:r>
          </a:p>
        </p:txBody>
      </p:sp>
    </p:spTree>
    <p:extLst>
      <p:ext uri="{BB962C8B-B14F-4D97-AF65-F5344CB8AC3E}">
        <p14:creationId xmlns:p14="http://schemas.microsoft.com/office/powerpoint/2010/main" val="3112260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t5s.com-Fördomar på 150 sekunder(360p)">
            <a:hlinkClick r:id="" action="ppaction://media"/>
            <a:extLst>
              <a:ext uri="{FF2B5EF4-FFF2-40B4-BE49-F238E27FC236}">
                <a16:creationId xmlns:a16="http://schemas.microsoft.com/office/drawing/2014/main" id="{57D0031F-EE02-863D-3D3D-10C2919F669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76525" y="798513"/>
            <a:ext cx="6934200" cy="5200650"/>
          </a:xfrm>
          <a:prstGeom prst="rect">
            <a:avLst/>
          </a:prstGeo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43881059-15FC-6B90-3881-9D4922492F96}"/>
              </a:ext>
            </a:extLst>
          </p:cNvPr>
          <p:cNvSpPr txBox="1"/>
          <p:nvPr/>
        </p:nvSpPr>
        <p:spPr>
          <a:xfrm>
            <a:off x="5054083" y="-5036"/>
            <a:ext cx="2587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600" dirty="0">
                <a:latin typeface="Arial" panose="020B0604020202020204" pitchFamily="34" charset="0"/>
                <a:cs typeface="Arial" panose="020B0604020202020204" pitchFamily="34" charset="0"/>
              </a:rPr>
              <a:t>Fördomar</a:t>
            </a:r>
          </a:p>
        </p:txBody>
      </p:sp>
    </p:spTree>
    <p:extLst>
      <p:ext uri="{BB962C8B-B14F-4D97-AF65-F5344CB8AC3E}">
        <p14:creationId xmlns:p14="http://schemas.microsoft.com/office/powerpoint/2010/main" val="3975985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7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Människoansikte, porträtt, person, svart och vit&#10;&#10;Automatiskt genererad beskrivning">
            <a:extLst>
              <a:ext uri="{FF2B5EF4-FFF2-40B4-BE49-F238E27FC236}">
                <a16:creationId xmlns:a16="http://schemas.microsoft.com/office/drawing/2014/main" id="{A621653F-B3B7-CA4C-125C-25758788D0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39" r="-1" b="901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4EBE9EE-B81A-DFEE-81C8-26285A1FF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1394" y="2285037"/>
            <a:ext cx="5726163" cy="165537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Välj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eller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flera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bilder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4981588E-D172-6281-041C-9FACD07EE8DA}"/>
              </a:ext>
            </a:extLst>
          </p:cNvPr>
          <p:cNvSpPr txBox="1"/>
          <p:nvPr/>
        </p:nvSpPr>
        <p:spPr>
          <a:xfrm>
            <a:off x="11166765" y="6423952"/>
            <a:ext cx="1025236" cy="246221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sv-SE" sz="1000" dirty="0">
                <a:latin typeface="Arial" panose="020B0604020202020204" pitchFamily="34" charset="0"/>
                <a:cs typeface="Arial" panose="020B0604020202020204" pitchFamily="34" charset="0"/>
              </a:rPr>
              <a:t>09:40</a:t>
            </a:r>
            <a:endParaRPr lang="sv-SE" sz="1000" dirty="0"/>
          </a:p>
        </p:txBody>
      </p:sp>
    </p:spTree>
    <p:extLst>
      <p:ext uri="{BB962C8B-B14F-4D97-AF65-F5344CB8AC3E}">
        <p14:creationId xmlns:p14="http://schemas.microsoft.com/office/powerpoint/2010/main" val="15896821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78C2C691-87AD-C0E2-CF07-FC21C70D7E44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374077" y="2823858"/>
            <a:ext cx="2797306" cy="220182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570EC0D2-EBE2-6D7E-6F4D-830F684DD84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795280" y="1639683"/>
            <a:ext cx="3114524" cy="25102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CD181F11-BFD4-F8F6-0F80-0C42C57BAA38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6092579" y="180798"/>
            <a:ext cx="3361296" cy="167392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71D1CD98-90AE-2543-1A12-B83138C8CBF4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1126487" y="-3148"/>
            <a:ext cx="4075383" cy="290986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F85F93B2-9CF3-9E0B-F8EE-45255C83A84F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1242142" y="2261702"/>
            <a:ext cx="2373423" cy="28479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9AC97D77-7CAE-8429-DED0-2BA443DA736B}"/>
              </a:ext>
            </a:extLst>
          </p:cNvPr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5795280" y="3846026"/>
            <a:ext cx="3401630" cy="255896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217E3182-D611-4C79-7D17-421F9D8F9DFC}"/>
              </a:ext>
            </a:extLst>
          </p:cNvPr>
          <p:cNvPicPr>
            <a:picLocks noChangeAspect="1"/>
          </p:cNvPicPr>
          <p:nvPr/>
        </p:nvPicPr>
        <p:blipFill>
          <a:blip r:embed="rId9">
            <a:lum/>
            <a:alphaModFix/>
          </a:blip>
          <a:srcRect/>
          <a:stretch>
            <a:fillRect/>
          </a:stretch>
        </p:blipFill>
        <p:spPr>
          <a:xfrm>
            <a:off x="3987697" y="4982593"/>
            <a:ext cx="2653656" cy="176909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322536F2-0F0C-EDE1-5D11-36EAB1DFB520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8874962" y="110927"/>
            <a:ext cx="2214559" cy="252659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03D6DC29-A9AC-A517-FFA5-8ABFADF86CB2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4275829" y="152058"/>
            <a:ext cx="2288327" cy="28605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AE86CCA8-D72C-47D0-A997-8983F78F282A}"/>
              </a:ext>
            </a:extLst>
          </p:cNvPr>
          <p:cNvPicPr>
            <a:picLocks noChangeAspect="1"/>
          </p:cNvPicPr>
          <p:nvPr/>
        </p:nvPicPr>
        <p:blipFill>
          <a:blip r:embed="rId12">
            <a:lum/>
            <a:alphaModFix/>
          </a:blip>
          <a:srcRect/>
          <a:stretch>
            <a:fillRect/>
          </a:stretch>
        </p:blipFill>
        <p:spPr>
          <a:xfrm>
            <a:off x="8948610" y="2698195"/>
            <a:ext cx="2067260" cy="220182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3" name="textruta 18">
            <a:extLst>
              <a:ext uri="{FF2B5EF4-FFF2-40B4-BE49-F238E27FC236}">
                <a16:creationId xmlns:a16="http://schemas.microsoft.com/office/drawing/2014/main" id="{1A88B37C-5341-E63F-0394-142C2851EE7D}"/>
              </a:ext>
            </a:extLst>
          </p:cNvPr>
          <p:cNvSpPr txBox="1"/>
          <p:nvPr/>
        </p:nvSpPr>
        <p:spPr>
          <a:xfrm>
            <a:off x="7389653" y="192281"/>
            <a:ext cx="221378" cy="272244"/>
          </a:xfrm>
          <a:prstGeom prst="rect">
            <a:avLst/>
          </a:prstGeom>
          <a:solidFill>
            <a:srgbClr val="000000"/>
          </a:solidFill>
          <a:ln cap="flat">
            <a:noFill/>
          </a:ln>
        </p:spPr>
        <p:txBody>
          <a:bodyPr vert="horz" wrap="square" lIns="89870" tIns="44935" rIns="89870" bIns="44935" anchor="t" anchorCtr="0" compatLnSpc="1">
            <a:spAutoFit/>
          </a:bodyPr>
          <a:lstStyle/>
          <a:p>
            <a:pPr defTabSz="89867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v-SE" sz="1179" dirty="0">
                <a:solidFill>
                  <a:srgbClr val="FFFFFF"/>
                </a:solidFill>
                <a:highlight>
                  <a:scrgbClr r="0" g="0" b="0">
                    <a:alpha val="0"/>
                  </a:scrgbClr>
                </a:highlight>
                <a:latin typeface="Arial" pitchFamily="34"/>
                <a:ea typeface="MS Gothic" pitchFamily="49"/>
              </a:rPr>
              <a:t>1</a:t>
            </a:r>
            <a:endParaRPr lang="sv-SE" sz="1179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4" name="textruta 19">
            <a:extLst>
              <a:ext uri="{FF2B5EF4-FFF2-40B4-BE49-F238E27FC236}">
                <a16:creationId xmlns:a16="http://schemas.microsoft.com/office/drawing/2014/main" id="{0993489F-E068-F29E-2049-F07AC976E26D}"/>
              </a:ext>
            </a:extLst>
          </p:cNvPr>
          <p:cNvSpPr txBox="1"/>
          <p:nvPr/>
        </p:nvSpPr>
        <p:spPr>
          <a:xfrm>
            <a:off x="3336457" y="4254328"/>
            <a:ext cx="221378" cy="272244"/>
          </a:xfrm>
          <a:prstGeom prst="rect">
            <a:avLst/>
          </a:prstGeom>
          <a:solidFill>
            <a:srgbClr val="000000"/>
          </a:solidFill>
          <a:ln cap="flat">
            <a:noFill/>
          </a:ln>
        </p:spPr>
        <p:txBody>
          <a:bodyPr vert="horz" wrap="square" lIns="89870" tIns="44935" rIns="89870" bIns="44935" anchor="t" anchorCtr="0" compatLnSpc="1">
            <a:spAutoFit/>
          </a:bodyPr>
          <a:lstStyle/>
          <a:p>
            <a:pPr defTabSz="89867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v-SE" sz="1179" dirty="0">
                <a:solidFill>
                  <a:srgbClr val="FFFFFF"/>
                </a:solidFill>
                <a:highlight>
                  <a:scrgbClr r="0" g="0" b="0">
                    <a:alpha val="0"/>
                  </a:scrgbClr>
                </a:highlight>
                <a:latin typeface="Arial" pitchFamily="34"/>
                <a:ea typeface="MS Gothic" pitchFamily="49"/>
              </a:rPr>
              <a:t>2</a:t>
            </a:r>
            <a:endParaRPr lang="sv-SE" sz="1179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5" name="textruta 20">
            <a:extLst>
              <a:ext uri="{FF2B5EF4-FFF2-40B4-BE49-F238E27FC236}">
                <a16:creationId xmlns:a16="http://schemas.microsoft.com/office/drawing/2014/main" id="{237EDB8C-FD48-4759-E025-7289B2B18397}"/>
              </a:ext>
            </a:extLst>
          </p:cNvPr>
          <p:cNvSpPr txBox="1"/>
          <p:nvPr/>
        </p:nvSpPr>
        <p:spPr>
          <a:xfrm>
            <a:off x="10691224" y="2387605"/>
            <a:ext cx="221378" cy="272244"/>
          </a:xfrm>
          <a:prstGeom prst="rect">
            <a:avLst/>
          </a:prstGeom>
          <a:solidFill>
            <a:srgbClr val="000000"/>
          </a:solidFill>
          <a:ln cap="flat">
            <a:noFill/>
          </a:ln>
        </p:spPr>
        <p:txBody>
          <a:bodyPr vert="horz" wrap="square" lIns="89870" tIns="44935" rIns="89870" bIns="44935" anchor="t" anchorCtr="0" compatLnSpc="1">
            <a:spAutoFit/>
          </a:bodyPr>
          <a:lstStyle/>
          <a:p>
            <a:pPr defTabSz="89867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v-SE" sz="1179">
                <a:solidFill>
                  <a:srgbClr val="FFFFFF"/>
                </a:solidFill>
                <a:highlight>
                  <a:scrgbClr r="0" g="0" b="0">
                    <a:alpha val="0"/>
                  </a:scrgbClr>
                </a:highlight>
                <a:latin typeface="Arial" pitchFamily="34"/>
                <a:ea typeface="MS Gothic" pitchFamily="49"/>
              </a:rPr>
              <a:t>3</a:t>
            </a:r>
            <a:endParaRPr lang="sv-SE" sz="1179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6" name="textruta 21">
            <a:extLst>
              <a:ext uri="{FF2B5EF4-FFF2-40B4-BE49-F238E27FC236}">
                <a16:creationId xmlns:a16="http://schemas.microsoft.com/office/drawing/2014/main" id="{B80883FF-6023-4EC0-4AC7-A62C36D5C04D}"/>
              </a:ext>
            </a:extLst>
          </p:cNvPr>
          <p:cNvSpPr txBox="1"/>
          <p:nvPr/>
        </p:nvSpPr>
        <p:spPr>
          <a:xfrm>
            <a:off x="5351571" y="4582838"/>
            <a:ext cx="221378" cy="272244"/>
          </a:xfrm>
          <a:prstGeom prst="rect">
            <a:avLst/>
          </a:prstGeom>
          <a:solidFill>
            <a:srgbClr val="000000"/>
          </a:solidFill>
          <a:ln cap="flat">
            <a:noFill/>
          </a:ln>
        </p:spPr>
        <p:txBody>
          <a:bodyPr vert="horz" wrap="square" lIns="89870" tIns="44935" rIns="89870" bIns="44935" anchor="t" anchorCtr="0" compatLnSpc="1">
            <a:spAutoFit/>
          </a:bodyPr>
          <a:lstStyle/>
          <a:p>
            <a:pPr defTabSz="89867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v-SE" sz="1179">
                <a:solidFill>
                  <a:srgbClr val="FFFFFF"/>
                </a:solidFill>
                <a:highlight>
                  <a:scrgbClr r="0" g="0" b="0">
                    <a:alpha val="0"/>
                  </a:scrgbClr>
                </a:highlight>
                <a:latin typeface="Arial" pitchFamily="34"/>
                <a:ea typeface="MS Gothic" pitchFamily="49"/>
              </a:rPr>
              <a:t>4</a:t>
            </a:r>
            <a:endParaRPr lang="sv-SE" sz="1179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7" name="textruta 22">
            <a:extLst>
              <a:ext uri="{FF2B5EF4-FFF2-40B4-BE49-F238E27FC236}">
                <a16:creationId xmlns:a16="http://schemas.microsoft.com/office/drawing/2014/main" id="{D6645523-31E7-5060-3EDF-45A95D21D5CB}"/>
              </a:ext>
            </a:extLst>
          </p:cNvPr>
          <p:cNvSpPr txBox="1"/>
          <p:nvPr/>
        </p:nvSpPr>
        <p:spPr>
          <a:xfrm>
            <a:off x="6045185" y="6404994"/>
            <a:ext cx="383072" cy="272208"/>
          </a:xfrm>
          <a:prstGeom prst="rect">
            <a:avLst/>
          </a:prstGeom>
          <a:solidFill>
            <a:srgbClr val="000000"/>
          </a:solidFill>
          <a:ln cap="flat">
            <a:noFill/>
          </a:ln>
        </p:spPr>
        <p:txBody>
          <a:bodyPr vert="horz" wrap="square" lIns="89870" tIns="44935" rIns="89870" bIns="44935" anchor="t" anchorCtr="0" compatLnSpc="1">
            <a:spAutoFit/>
          </a:bodyPr>
          <a:lstStyle/>
          <a:p>
            <a:pPr defTabSz="89867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v-SE" sz="1179" dirty="0">
                <a:solidFill>
                  <a:srgbClr val="FFFFFF"/>
                </a:solidFill>
                <a:highlight>
                  <a:scrgbClr r="0" g="0" b="0">
                    <a:alpha val="0"/>
                  </a:scrgbClr>
                </a:highlight>
                <a:latin typeface="Arial" pitchFamily="34"/>
                <a:ea typeface="MS Gothic" pitchFamily="49"/>
              </a:rPr>
              <a:t>5</a:t>
            </a:r>
            <a:endParaRPr lang="sv-SE" sz="1179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8" name="textruta 23">
            <a:extLst>
              <a:ext uri="{FF2B5EF4-FFF2-40B4-BE49-F238E27FC236}">
                <a16:creationId xmlns:a16="http://schemas.microsoft.com/office/drawing/2014/main" id="{B9791C8D-95BA-71D8-CD23-4820D01075AE}"/>
              </a:ext>
            </a:extLst>
          </p:cNvPr>
          <p:cNvSpPr txBox="1"/>
          <p:nvPr/>
        </p:nvSpPr>
        <p:spPr>
          <a:xfrm>
            <a:off x="8436530" y="4013799"/>
            <a:ext cx="221378" cy="272244"/>
          </a:xfrm>
          <a:prstGeom prst="rect">
            <a:avLst/>
          </a:prstGeom>
          <a:solidFill>
            <a:srgbClr val="000000"/>
          </a:solidFill>
          <a:ln cap="flat">
            <a:noFill/>
          </a:ln>
        </p:spPr>
        <p:txBody>
          <a:bodyPr vert="horz" wrap="square" lIns="89870" tIns="44935" rIns="89870" bIns="44935" anchor="t" anchorCtr="0" compatLnSpc="1">
            <a:spAutoFit/>
          </a:bodyPr>
          <a:lstStyle/>
          <a:p>
            <a:pPr defTabSz="89867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v-SE" sz="1179" dirty="0">
                <a:solidFill>
                  <a:srgbClr val="FFFFFF"/>
                </a:solidFill>
                <a:highlight>
                  <a:scrgbClr r="0" g="0" b="0">
                    <a:alpha val="0"/>
                  </a:scrgbClr>
                </a:highlight>
                <a:latin typeface="Arial" pitchFamily="34"/>
                <a:ea typeface="MS Gothic" pitchFamily="49"/>
              </a:rPr>
              <a:t>6</a:t>
            </a:r>
            <a:endParaRPr lang="sv-SE" sz="1179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0" name="textruta 25">
            <a:extLst>
              <a:ext uri="{FF2B5EF4-FFF2-40B4-BE49-F238E27FC236}">
                <a16:creationId xmlns:a16="http://schemas.microsoft.com/office/drawing/2014/main" id="{9946D32A-A8CA-DFF8-1222-C87E8B7E3615}"/>
              </a:ext>
            </a:extLst>
          </p:cNvPr>
          <p:cNvSpPr txBox="1"/>
          <p:nvPr/>
        </p:nvSpPr>
        <p:spPr>
          <a:xfrm>
            <a:off x="3903171" y="2387605"/>
            <a:ext cx="221378" cy="272244"/>
          </a:xfrm>
          <a:prstGeom prst="rect">
            <a:avLst/>
          </a:prstGeom>
          <a:solidFill>
            <a:srgbClr val="000000"/>
          </a:solidFill>
          <a:ln cap="flat">
            <a:noFill/>
          </a:ln>
        </p:spPr>
        <p:txBody>
          <a:bodyPr vert="horz" wrap="square" lIns="89870" tIns="44935" rIns="89870" bIns="44935" anchor="t" anchorCtr="0" compatLnSpc="1">
            <a:spAutoFit/>
          </a:bodyPr>
          <a:lstStyle/>
          <a:p>
            <a:pPr defTabSz="89867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v-SE" sz="1179" dirty="0">
                <a:solidFill>
                  <a:srgbClr val="FFFFFF"/>
                </a:solidFill>
                <a:highlight>
                  <a:scrgbClr r="0" g="0" b="0">
                    <a:alpha val="0"/>
                  </a:scrgbClr>
                </a:highlight>
                <a:latin typeface="Arial" pitchFamily="34"/>
                <a:ea typeface="MS Gothic" pitchFamily="49"/>
              </a:rPr>
              <a:t>8</a:t>
            </a:r>
            <a:endParaRPr lang="sv-SE" sz="1179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1" name="textruta 26">
            <a:extLst>
              <a:ext uri="{FF2B5EF4-FFF2-40B4-BE49-F238E27FC236}">
                <a16:creationId xmlns:a16="http://schemas.microsoft.com/office/drawing/2014/main" id="{87DF4231-86D9-0E45-62C0-B08C033CC822}"/>
              </a:ext>
            </a:extLst>
          </p:cNvPr>
          <p:cNvSpPr txBox="1"/>
          <p:nvPr/>
        </p:nvSpPr>
        <p:spPr>
          <a:xfrm>
            <a:off x="10745477" y="4455760"/>
            <a:ext cx="221378" cy="272244"/>
          </a:xfrm>
          <a:prstGeom prst="rect">
            <a:avLst/>
          </a:prstGeom>
          <a:solidFill>
            <a:srgbClr val="000000"/>
          </a:solidFill>
          <a:ln cap="flat">
            <a:noFill/>
          </a:ln>
        </p:spPr>
        <p:txBody>
          <a:bodyPr vert="horz" wrap="square" lIns="89870" tIns="44935" rIns="89870" bIns="44935" anchor="t" anchorCtr="0" compatLnSpc="1">
            <a:spAutoFit/>
          </a:bodyPr>
          <a:lstStyle/>
          <a:p>
            <a:pPr defTabSz="89867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v-SE" sz="1179" dirty="0">
                <a:solidFill>
                  <a:srgbClr val="FFFFFF"/>
                </a:solidFill>
                <a:highlight>
                  <a:scrgbClr r="0" g="0" b="0">
                    <a:alpha val="0"/>
                  </a:scrgbClr>
                </a:highlight>
                <a:latin typeface="Arial" pitchFamily="34"/>
                <a:ea typeface="MS Gothic" pitchFamily="49"/>
              </a:rPr>
              <a:t>9</a:t>
            </a:r>
            <a:endParaRPr lang="sv-SE" sz="1179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2" name="textruta 27">
            <a:extLst>
              <a:ext uri="{FF2B5EF4-FFF2-40B4-BE49-F238E27FC236}">
                <a16:creationId xmlns:a16="http://schemas.microsoft.com/office/drawing/2014/main" id="{35BB2BB3-0A25-512B-6F57-5A2B99FEC115}"/>
              </a:ext>
            </a:extLst>
          </p:cNvPr>
          <p:cNvSpPr txBox="1"/>
          <p:nvPr/>
        </p:nvSpPr>
        <p:spPr>
          <a:xfrm>
            <a:off x="8436530" y="2113685"/>
            <a:ext cx="398296" cy="272244"/>
          </a:xfrm>
          <a:prstGeom prst="rect">
            <a:avLst/>
          </a:prstGeom>
          <a:solidFill>
            <a:srgbClr val="000000"/>
          </a:solidFill>
          <a:ln cap="flat">
            <a:noFill/>
          </a:ln>
        </p:spPr>
        <p:txBody>
          <a:bodyPr vert="horz" wrap="square" lIns="89870" tIns="44935" rIns="89870" bIns="44935" anchor="t" anchorCtr="0" compatLnSpc="1">
            <a:spAutoFit/>
          </a:bodyPr>
          <a:lstStyle/>
          <a:p>
            <a:pPr defTabSz="89867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v-SE" sz="1179">
                <a:solidFill>
                  <a:srgbClr val="FFFFFF"/>
                </a:solidFill>
                <a:highlight>
                  <a:scrgbClr r="0" g="0" b="0">
                    <a:alpha val="0"/>
                  </a:scrgbClr>
                </a:highlight>
                <a:latin typeface="Arial" pitchFamily="34"/>
                <a:ea typeface="MS Gothic" pitchFamily="49"/>
              </a:rPr>
              <a:t>10</a:t>
            </a:r>
            <a:endParaRPr lang="sv-SE" sz="1179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3" name="textruta 28">
            <a:extLst>
              <a:ext uri="{FF2B5EF4-FFF2-40B4-BE49-F238E27FC236}">
                <a16:creationId xmlns:a16="http://schemas.microsoft.com/office/drawing/2014/main" id="{D39E78FB-DF4E-7BF5-5E2A-EE934F8E1C06}"/>
              </a:ext>
            </a:extLst>
          </p:cNvPr>
          <p:cNvSpPr txBox="1"/>
          <p:nvPr/>
        </p:nvSpPr>
        <p:spPr>
          <a:xfrm>
            <a:off x="6045185" y="2472355"/>
            <a:ext cx="352256" cy="272244"/>
          </a:xfrm>
          <a:prstGeom prst="rect">
            <a:avLst/>
          </a:prstGeom>
          <a:solidFill>
            <a:srgbClr val="000000"/>
          </a:solidFill>
          <a:ln cap="flat">
            <a:noFill/>
          </a:ln>
        </p:spPr>
        <p:txBody>
          <a:bodyPr vert="horz" wrap="square" lIns="89870" tIns="44935" rIns="89870" bIns="44935" anchor="t" anchorCtr="0" compatLnSpc="1">
            <a:spAutoFit/>
          </a:bodyPr>
          <a:lstStyle/>
          <a:p>
            <a:pPr defTabSz="89867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v-SE" sz="1179" dirty="0">
                <a:solidFill>
                  <a:srgbClr val="FFFFFF"/>
                </a:solidFill>
                <a:highlight>
                  <a:scrgbClr r="0" g="0" b="0">
                    <a:alpha val="0"/>
                  </a:scrgbClr>
                </a:highlight>
                <a:latin typeface="Arial" pitchFamily="34"/>
                <a:ea typeface="MS Gothic" pitchFamily="49"/>
              </a:rPr>
              <a:t>12</a:t>
            </a:r>
            <a:endParaRPr lang="sv-SE" sz="1179" dirty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B43115BC-BF02-A6B3-7729-65316A914992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8303320" y="4852868"/>
            <a:ext cx="2982495" cy="202854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9" name="textruta 24">
            <a:extLst>
              <a:ext uri="{FF2B5EF4-FFF2-40B4-BE49-F238E27FC236}">
                <a16:creationId xmlns:a16="http://schemas.microsoft.com/office/drawing/2014/main" id="{078B751E-2FEF-ED38-9116-34AA5DAC8A6E}"/>
              </a:ext>
            </a:extLst>
          </p:cNvPr>
          <p:cNvSpPr txBox="1"/>
          <p:nvPr/>
        </p:nvSpPr>
        <p:spPr>
          <a:xfrm>
            <a:off x="8394252" y="6477877"/>
            <a:ext cx="241426" cy="272208"/>
          </a:xfrm>
          <a:prstGeom prst="rect">
            <a:avLst/>
          </a:prstGeom>
          <a:solidFill>
            <a:srgbClr val="000000"/>
          </a:solidFill>
          <a:ln cap="flat">
            <a:noFill/>
          </a:ln>
        </p:spPr>
        <p:txBody>
          <a:bodyPr vert="horz" wrap="square" lIns="89870" tIns="44935" rIns="89870" bIns="44935" anchor="t" anchorCtr="0" compatLnSpc="1">
            <a:spAutoFit/>
          </a:bodyPr>
          <a:lstStyle/>
          <a:p>
            <a:pPr defTabSz="89867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v-SE" sz="1179" dirty="0">
                <a:solidFill>
                  <a:srgbClr val="FFFFFF"/>
                </a:solidFill>
                <a:highlight>
                  <a:scrgbClr r="0" g="0" b="0">
                    <a:alpha val="0"/>
                  </a:scrgbClr>
                </a:highlight>
                <a:latin typeface="Arial" pitchFamily="34"/>
                <a:ea typeface="MS Gothic" pitchFamily="49"/>
              </a:rPr>
              <a:t>7</a:t>
            </a:r>
            <a:endParaRPr lang="sv-SE" sz="1179" dirty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24" name="Bildobjekt 23">
            <a:extLst>
              <a:ext uri="{FF2B5EF4-FFF2-40B4-BE49-F238E27FC236}">
                <a16:creationId xmlns:a16="http://schemas.microsoft.com/office/drawing/2014/main" id="{AFCEEDF0-34D0-2F69-E4D5-B77E68424039}"/>
              </a:ext>
            </a:extLst>
          </p:cNvPr>
          <p:cNvPicPr/>
          <p:nvPr/>
        </p:nvPicPr>
        <p:blipFill>
          <a:blip r:embed="rId14"/>
          <a:stretch/>
        </p:blipFill>
        <p:spPr>
          <a:xfrm>
            <a:off x="1352391" y="4596299"/>
            <a:ext cx="2488467" cy="2252172"/>
          </a:xfrm>
          <a:prstGeom prst="rect">
            <a:avLst/>
          </a:prstGeom>
          <a:ln w="0">
            <a:noFill/>
          </a:ln>
        </p:spPr>
      </p:pic>
      <p:sp>
        <p:nvSpPr>
          <p:cNvPr id="25" name="textruta 28">
            <a:extLst>
              <a:ext uri="{FF2B5EF4-FFF2-40B4-BE49-F238E27FC236}">
                <a16:creationId xmlns:a16="http://schemas.microsoft.com/office/drawing/2014/main" id="{8E145B1D-5529-2089-86DC-4619DECD5F64}"/>
              </a:ext>
            </a:extLst>
          </p:cNvPr>
          <p:cNvSpPr txBox="1"/>
          <p:nvPr/>
        </p:nvSpPr>
        <p:spPr>
          <a:xfrm>
            <a:off x="3430037" y="6373296"/>
            <a:ext cx="352256" cy="272244"/>
          </a:xfrm>
          <a:prstGeom prst="rect">
            <a:avLst/>
          </a:prstGeom>
          <a:solidFill>
            <a:srgbClr val="000000"/>
          </a:solidFill>
          <a:ln cap="flat">
            <a:noFill/>
          </a:ln>
        </p:spPr>
        <p:txBody>
          <a:bodyPr vert="horz" wrap="square" lIns="89870" tIns="44935" rIns="89870" bIns="44935" anchor="t" anchorCtr="0" compatLnSpc="1">
            <a:spAutoFit/>
          </a:bodyPr>
          <a:lstStyle/>
          <a:p>
            <a:pPr defTabSz="89867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v-SE" sz="1179" dirty="0">
                <a:solidFill>
                  <a:srgbClr val="FFFFFF"/>
                </a:solidFill>
                <a:highlight>
                  <a:scrgbClr r="0" g="0" b="0">
                    <a:alpha val="0"/>
                  </a:scrgbClr>
                </a:highlight>
                <a:latin typeface="Arial" pitchFamily="34"/>
                <a:ea typeface="MS Gothic" pitchFamily="49"/>
              </a:rPr>
              <a:t>11</a:t>
            </a:r>
            <a:endParaRPr lang="sv-SE" sz="1179" dirty="0">
              <a:solidFill>
                <a:srgbClr val="FFFFFF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5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50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000"/>
                            </p:stCondLst>
                            <p:childTnLst>
                              <p:par>
                                <p:cTn id="59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500"/>
                            </p:stCondLst>
                            <p:childTnLst>
                              <p:par>
                                <p:cTn id="68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000"/>
                            </p:stCondLst>
                            <p:childTnLst>
                              <p:par>
                                <p:cTn id="77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500"/>
                            </p:stCondLst>
                            <p:childTnLst>
                              <p:par>
                                <p:cTn id="86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3000"/>
                            </p:stCondLst>
                            <p:childTnLst>
                              <p:par>
                                <p:cTn id="95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5500"/>
                            </p:stCondLst>
                            <p:childTnLst>
                              <p:par>
                                <p:cTn id="104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19" grpId="0" animBg="1"/>
      <p:bldP spid="2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3">
            <a:extLst>
              <a:ext uri="{FF2B5EF4-FFF2-40B4-BE49-F238E27FC236}">
                <a16:creationId xmlns:a16="http://schemas.microsoft.com/office/drawing/2014/main" id="{97F06196-DCEC-12E5-3449-9F24FDDD95A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137254" y="730538"/>
            <a:ext cx="3652072" cy="548506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Frihandsfigur: Form 2">
            <a:extLst>
              <a:ext uri="{FF2B5EF4-FFF2-40B4-BE49-F238E27FC236}">
                <a16:creationId xmlns:a16="http://schemas.microsoft.com/office/drawing/2014/main" id="{9D080BB8-61D6-4E99-75BB-041145FD7359}"/>
              </a:ext>
            </a:extLst>
          </p:cNvPr>
          <p:cNvSpPr/>
          <p:nvPr/>
        </p:nvSpPr>
        <p:spPr>
          <a:xfrm>
            <a:off x="4528370" y="730539"/>
            <a:ext cx="2869840" cy="469519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rgbClr val="000000"/>
          </a:solidFill>
          <a:ln cap="flat">
            <a:noFill/>
            <a:prstDash val="solid"/>
          </a:ln>
        </p:spPr>
        <p:txBody>
          <a:bodyPr vert="horz" wrap="square" lIns="88459" tIns="44225" rIns="88459" bIns="44225" anchor="t" anchorCtr="1" compatLnSpc="0">
            <a:noAutofit/>
          </a:bodyPr>
          <a:lstStyle/>
          <a:p>
            <a:pPr algn="ctr" defTabSz="898672">
              <a:tabLst>
                <a:tab pos="0" algn="l"/>
                <a:tab pos="439782" algn="l"/>
                <a:tab pos="881337" algn="l"/>
                <a:tab pos="1322890" algn="l"/>
                <a:tab pos="1764443" algn="l"/>
                <a:tab pos="2205988" algn="l"/>
                <a:tab pos="2647542" algn="l"/>
                <a:tab pos="3089096" algn="l"/>
                <a:tab pos="3530649" algn="l"/>
                <a:tab pos="3972203" algn="l"/>
                <a:tab pos="4413757" algn="l"/>
                <a:tab pos="4855310" algn="l"/>
                <a:tab pos="5296855" algn="l"/>
                <a:tab pos="5738058" algn="l"/>
                <a:tab pos="6179612" algn="l"/>
                <a:tab pos="6621166" algn="l"/>
                <a:tab pos="7062710" algn="l"/>
                <a:tab pos="7504264" algn="l"/>
                <a:tab pos="7945817" algn="l"/>
                <a:tab pos="8387371" algn="l"/>
                <a:tab pos="8828925" algn="l"/>
                <a:tab pos="8830695" algn="l"/>
                <a:tab pos="9271889" algn="l"/>
                <a:tab pos="9713443" algn="l"/>
                <a:tab pos="10154997" algn="l"/>
                <a:tab pos="10596551" algn="l"/>
              </a:tabLst>
              <a:defRPr sz="149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v-SE" sz="3145">
                <a:solidFill>
                  <a:srgbClr val="FF8001"/>
                </a:solidFill>
                <a:latin typeface="Liberation Sans" pitchFamily="18"/>
                <a:ea typeface="Microsoft YaHei" pitchFamily="2"/>
                <a:cs typeface="Arial" pitchFamily="2"/>
              </a:rPr>
              <a:t>Kontraster</a:t>
            </a:r>
            <a:endParaRPr lang="sv-SE" sz="3145" dirty="0">
              <a:solidFill>
                <a:srgbClr val="FF8001"/>
              </a:solidFill>
              <a:latin typeface="Liberation Sans" pitchFamily="18"/>
              <a:ea typeface="Microsoft YaHei" pitchFamily="2"/>
              <a:cs typeface="Arial" pitchFamily="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98541F8-2558-5DAF-444D-E9E74ECB97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063296"/>
            <a:ext cx="9144000" cy="1152663"/>
          </a:xfrm>
        </p:spPr>
        <p:txBody>
          <a:bodyPr anchor="ctr">
            <a:normAutofit/>
          </a:bodyPr>
          <a:lstStyle/>
          <a:p>
            <a:r>
              <a:rPr lang="sv-SE" sz="4400">
                <a:latin typeface="Arial" panose="020B0604020202020204" pitchFamily="34" charset="0"/>
                <a:cs typeface="Arial" panose="020B0604020202020204" pitchFamily="34" charset="0"/>
              </a:rPr>
              <a:t>Madeleine Eriksson</a:t>
            </a:r>
          </a:p>
        </p:txBody>
      </p:sp>
      <p:pic>
        <p:nvPicPr>
          <p:cNvPr id="4" name="Bildobjekt 3" descr="En bild som visar person, Människoansikte, leende, Accessoar&#10;&#10;Automatiskt genererad beskrivning">
            <a:extLst>
              <a:ext uri="{FF2B5EF4-FFF2-40B4-BE49-F238E27FC236}">
                <a16:creationId xmlns:a16="http://schemas.microsoft.com/office/drawing/2014/main" id="{54A60D0D-4DFC-99A4-3335-FBD9A21171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021" y="1532408"/>
            <a:ext cx="1292483" cy="1839836"/>
          </a:xfrm>
          <a:prstGeom prst="rect">
            <a:avLst/>
          </a:prstGeo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144D9903-5737-0FB4-5AC9-3552970BD9AA}"/>
              </a:ext>
            </a:extLst>
          </p:cNvPr>
          <p:cNvSpPr txBox="1"/>
          <p:nvPr/>
        </p:nvSpPr>
        <p:spPr>
          <a:xfrm>
            <a:off x="11136702" y="6458458"/>
            <a:ext cx="105529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900" dirty="0">
                <a:latin typeface="Arial" panose="020B0604020202020204" pitchFamily="34" charset="0"/>
                <a:cs typeface="Arial" panose="020B0604020202020204" pitchFamily="34" charset="0"/>
              </a:rPr>
              <a:t>09:07 – 09:14   </a:t>
            </a:r>
            <a:endParaRPr lang="sv-SE" sz="900" dirty="0"/>
          </a:p>
        </p:txBody>
      </p:sp>
    </p:spTree>
    <p:extLst>
      <p:ext uri="{BB962C8B-B14F-4D97-AF65-F5344CB8AC3E}">
        <p14:creationId xmlns:p14="http://schemas.microsoft.com/office/powerpoint/2010/main" val="183393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854B6B5D-D8F4-2927-C01E-83B9B290AA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23" r="3826" b="1"/>
          <a:stretch/>
        </p:blipFill>
        <p:spPr>
          <a:xfrm>
            <a:off x="1695450" y="283941"/>
            <a:ext cx="8801100" cy="5955873"/>
          </a:xfrm>
          <a:custGeom>
            <a:avLst/>
            <a:gdLst/>
            <a:ahLst/>
            <a:cxnLst/>
            <a:rect l="l" t="t" r="r" b="b"/>
            <a:pathLst>
              <a:path w="8678780" h="5873097">
                <a:moveTo>
                  <a:pt x="1379513" y="25"/>
                </a:moveTo>
                <a:cubicBezTo>
                  <a:pt x="1399326" y="458"/>
                  <a:pt x="1419819" y="6516"/>
                  <a:pt x="1438386" y="8439"/>
                </a:cubicBezTo>
                <a:cubicBezTo>
                  <a:pt x="1848256" y="51517"/>
                  <a:pt x="2258124" y="98056"/>
                  <a:pt x="2668443" y="139209"/>
                </a:cubicBezTo>
                <a:cubicBezTo>
                  <a:pt x="3052045" y="177671"/>
                  <a:pt x="3438361" y="186516"/>
                  <a:pt x="3823773" y="206516"/>
                </a:cubicBezTo>
                <a:cubicBezTo>
                  <a:pt x="4290252" y="230748"/>
                  <a:pt x="4755825" y="264980"/>
                  <a:pt x="5219588" y="318825"/>
                </a:cubicBezTo>
                <a:cubicBezTo>
                  <a:pt x="5541595" y="356518"/>
                  <a:pt x="5866772" y="382670"/>
                  <a:pt x="6193307" y="352672"/>
                </a:cubicBezTo>
                <a:cubicBezTo>
                  <a:pt x="6209610" y="351131"/>
                  <a:pt x="6228180" y="346134"/>
                  <a:pt x="6241767" y="351131"/>
                </a:cubicBezTo>
                <a:cubicBezTo>
                  <a:pt x="6400280" y="407287"/>
                  <a:pt x="6573284" y="366901"/>
                  <a:pt x="6737683" y="402287"/>
                </a:cubicBezTo>
                <a:cubicBezTo>
                  <a:pt x="6695564" y="538826"/>
                  <a:pt x="6514862" y="527670"/>
                  <a:pt x="6412962" y="622288"/>
                </a:cubicBezTo>
                <a:cubicBezTo>
                  <a:pt x="6579172" y="659979"/>
                  <a:pt x="6728627" y="698057"/>
                  <a:pt x="6880346" y="726518"/>
                </a:cubicBezTo>
                <a:cubicBezTo>
                  <a:pt x="7041122" y="756519"/>
                  <a:pt x="7177442" y="837673"/>
                  <a:pt x="7334594" y="873826"/>
                </a:cubicBezTo>
                <a:cubicBezTo>
                  <a:pt x="7368112" y="881518"/>
                  <a:pt x="7408419" y="908442"/>
                  <a:pt x="7420192" y="934596"/>
                </a:cubicBezTo>
                <a:cubicBezTo>
                  <a:pt x="7458235" y="1019211"/>
                  <a:pt x="8217735" y="1256521"/>
                  <a:pt x="8128063" y="1331904"/>
                </a:cubicBezTo>
                <a:cubicBezTo>
                  <a:pt x="8090926" y="1363059"/>
                  <a:pt x="8042918" y="1385367"/>
                  <a:pt x="7992648" y="1416136"/>
                </a:cubicBezTo>
                <a:cubicBezTo>
                  <a:pt x="8068283" y="1474214"/>
                  <a:pt x="8153426" y="1499598"/>
                  <a:pt x="8244004" y="1516906"/>
                </a:cubicBezTo>
                <a:cubicBezTo>
                  <a:pt x="8271178" y="1522290"/>
                  <a:pt x="8297900" y="1533059"/>
                  <a:pt x="8300615" y="1559214"/>
                </a:cubicBezTo>
                <a:cubicBezTo>
                  <a:pt x="8303332" y="1586521"/>
                  <a:pt x="8275706" y="1597289"/>
                  <a:pt x="8252610" y="1609983"/>
                </a:cubicBezTo>
                <a:cubicBezTo>
                  <a:pt x="8220454" y="1627674"/>
                  <a:pt x="8189205" y="1643059"/>
                  <a:pt x="8148444" y="1645368"/>
                </a:cubicBezTo>
                <a:cubicBezTo>
                  <a:pt x="8081415" y="1648828"/>
                  <a:pt x="8049262" y="1698059"/>
                  <a:pt x="8010314" y="1734983"/>
                </a:cubicBezTo>
                <a:cubicBezTo>
                  <a:pt x="7988574" y="1755753"/>
                  <a:pt x="7977704" y="1797675"/>
                  <a:pt x="8015746" y="1804984"/>
                </a:cubicBezTo>
                <a:cubicBezTo>
                  <a:pt x="8107232" y="1822675"/>
                  <a:pt x="8099984" y="1873831"/>
                  <a:pt x="8097722" y="1931908"/>
                </a:cubicBezTo>
                <a:cubicBezTo>
                  <a:pt x="8094550" y="2003830"/>
                  <a:pt x="8040654" y="2036908"/>
                  <a:pt x="7974534" y="2064601"/>
                </a:cubicBezTo>
                <a:cubicBezTo>
                  <a:pt x="7951888" y="2074215"/>
                  <a:pt x="7919734" y="2073829"/>
                  <a:pt x="7911128" y="2103831"/>
                </a:cubicBezTo>
                <a:cubicBezTo>
                  <a:pt x="7948266" y="2132293"/>
                  <a:pt x="7993555" y="2109215"/>
                  <a:pt x="8033411" y="2117292"/>
                </a:cubicBezTo>
                <a:cubicBezTo>
                  <a:pt x="8066471" y="2123831"/>
                  <a:pt x="8121271" y="2120370"/>
                  <a:pt x="8075982" y="2172677"/>
                </a:cubicBezTo>
                <a:cubicBezTo>
                  <a:pt x="8062847" y="2187676"/>
                  <a:pt x="8078246" y="2199215"/>
                  <a:pt x="8095004" y="2200369"/>
                </a:cubicBezTo>
                <a:cubicBezTo>
                  <a:pt x="8229060" y="2212293"/>
                  <a:pt x="8167466" y="2318063"/>
                  <a:pt x="8210492" y="2373833"/>
                </a:cubicBezTo>
                <a:cubicBezTo>
                  <a:pt x="8222264" y="2389215"/>
                  <a:pt x="8209584" y="2415754"/>
                  <a:pt x="8191016" y="2422293"/>
                </a:cubicBezTo>
                <a:cubicBezTo>
                  <a:pt x="8072357" y="2465372"/>
                  <a:pt x="8056054" y="2568063"/>
                  <a:pt x="7998536" y="2656525"/>
                </a:cubicBezTo>
                <a:cubicBezTo>
                  <a:pt x="8061036" y="2691525"/>
                  <a:pt x="8135764" y="2699217"/>
                  <a:pt x="8203244" y="2721909"/>
                </a:cubicBezTo>
                <a:cubicBezTo>
                  <a:pt x="8273442" y="2745756"/>
                  <a:pt x="8273442" y="2763447"/>
                  <a:pt x="8215472" y="2832678"/>
                </a:cubicBezTo>
                <a:cubicBezTo>
                  <a:pt x="8366284" y="2847680"/>
                  <a:pt x="8366284" y="2847680"/>
                  <a:pt x="8319638" y="2956526"/>
                </a:cubicBezTo>
                <a:cubicBezTo>
                  <a:pt x="8445996" y="2966525"/>
                  <a:pt x="8529327" y="3018064"/>
                  <a:pt x="8548800" y="3130757"/>
                </a:cubicBezTo>
                <a:cubicBezTo>
                  <a:pt x="8558311" y="3185372"/>
                  <a:pt x="8615377" y="3211141"/>
                  <a:pt x="8678780" y="3247679"/>
                </a:cubicBezTo>
                <a:cubicBezTo>
                  <a:pt x="8599978" y="3283066"/>
                  <a:pt x="8546537" y="3356911"/>
                  <a:pt x="8454599" y="3278833"/>
                </a:cubicBezTo>
                <a:cubicBezTo>
                  <a:pt x="8421087" y="3250373"/>
                  <a:pt x="8424254" y="3286526"/>
                  <a:pt x="8419728" y="3296911"/>
                </a:cubicBezTo>
                <a:cubicBezTo>
                  <a:pt x="8408859" y="3322295"/>
                  <a:pt x="8431501" y="3339218"/>
                  <a:pt x="8446448" y="3358448"/>
                </a:cubicBezTo>
                <a:cubicBezTo>
                  <a:pt x="8460939" y="3377681"/>
                  <a:pt x="8478149" y="3398064"/>
                  <a:pt x="8482226" y="3419605"/>
                </a:cubicBezTo>
                <a:cubicBezTo>
                  <a:pt x="8484942" y="3434604"/>
                  <a:pt x="8471809" y="3456526"/>
                  <a:pt x="8457318" y="3467682"/>
                </a:cubicBezTo>
                <a:cubicBezTo>
                  <a:pt x="8381232" y="3526527"/>
                  <a:pt x="8426520" y="3658836"/>
                  <a:pt x="8282501" y="3675759"/>
                </a:cubicBezTo>
                <a:cubicBezTo>
                  <a:pt x="8217735" y="3683450"/>
                  <a:pt x="8186486" y="3731913"/>
                  <a:pt x="8138932" y="3758451"/>
                </a:cubicBezTo>
                <a:cubicBezTo>
                  <a:pt x="7973628" y="3851144"/>
                  <a:pt x="7863120" y="3970376"/>
                  <a:pt x="7811946" y="4134221"/>
                </a:cubicBezTo>
                <a:cubicBezTo>
                  <a:pt x="7797906" y="4179605"/>
                  <a:pt x="7744010" y="4216145"/>
                  <a:pt x="7709139" y="4256145"/>
                </a:cubicBezTo>
                <a:cubicBezTo>
                  <a:pt x="7725896" y="4285376"/>
                  <a:pt x="7817379" y="4222298"/>
                  <a:pt x="7785224" y="4299221"/>
                </a:cubicBezTo>
                <a:cubicBezTo>
                  <a:pt x="7760768" y="4356915"/>
                  <a:pt x="7698269" y="4392684"/>
                  <a:pt x="7639392" y="4426916"/>
                </a:cubicBezTo>
                <a:cubicBezTo>
                  <a:pt x="7572364" y="4465762"/>
                  <a:pt x="7498091" y="4496914"/>
                  <a:pt x="7467746" y="4568838"/>
                </a:cubicBezTo>
                <a:cubicBezTo>
                  <a:pt x="7461405" y="4584223"/>
                  <a:pt x="7441025" y="4600376"/>
                  <a:pt x="7422910" y="4606531"/>
                </a:cubicBezTo>
                <a:cubicBezTo>
                  <a:pt x="6478176" y="5872304"/>
                  <a:pt x="4152572" y="5880765"/>
                  <a:pt x="3884462" y="5871919"/>
                </a:cubicBezTo>
                <a:cubicBezTo>
                  <a:pt x="3559738" y="5860765"/>
                  <a:pt x="3252674" y="5782688"/>
                  <a:pt x="2951503" y="5685381"/>
                </a:cubicBezTo>
                <a:cubicBezTo>
                  <a:pt x="2824239" y="5644226"/>
                  <a:pt x="2706035" y="5585765"/>
                  <a:pt x="2582393" y="5540381"/>
                </a:cubicBezTo>
                <a:cubicBezTo>
                  <a:pt x="2411654" y="5477686"/>
                  <a:pt x="2279862" y="5358071"/>
                  <a:pt x="2109575" y="5307686"/>
                </a:cubicBezTo>
                <a:cubicBezTo>
                  <a:pt x="1934305" y="5255763"/>
                  <a:pt x="1784398" y="5160762"/>
                  <a:pt x="1604145" y="5120379"/>
                </a:cubicBezTo>
                <a:cubicBezTo>
                  <a:pt x="1509040" y="5098840"/>
                  <a:pt x="1417102" y="5059994"/>
                  <a:pt x="1432046" y="4948840"/>
                </a:cubicBezTo>
                <a:cubicBezTo>
                  <a:pt x="1436123" y="4917301"/>
                  <a:pt x="1411214" y="4891532"/>
                  <a:pt x="1371813" y="4900763"/>
                </a:cubicBezTo>
                <a:cubicBezTo>
                  <a:pt x="1296633" y="4918071"/>
                  <a:pt x="1262665" y="4872300"/>
                  <a:pt x="1220998" y="4838069"/>
                </a:cubicBezTo>
                <a:cubicBezTo>
                  <a:pt x="1146725" y="4777302"/>
                  <a:pt x="1076074" y="4712685"/>
                  <a:pt x="957869" y="4702684"/>
                </a:cubicBezTo>
                <a:cubicBezTo>
                  <a:pt x="980512" y="4654991"/>
                  <a:pt x="1019009" y="4661916"/>
                  <a:pt x="1054336" y="4671915"/>
                </a:cubicBezTo>
                <a:cubicBezTo>
                  <a:pt x="1147177" y="4698070"/>
                  <a:pt x="1239115" y="4727684"/>
                  <a:pt x="1331957" y="4753839"/>
                </a:cubicBezTo>
                <a:cubicBezTo>
                  <a:pt x="1392645" y="4770763"/>
                  <a:pt x="1452881" y="4794609"/>
                  <a:pt x="1533949" y="4775761"/>
                </a:cubicBezTo>
                <a:cubicBezTo>
                  <a:pt x="1464202" y="4679607"/>
                  <a:pt x="1345545" y="4662300"/>
                  <a:pt x="1249533" y="4632685"/>
                </a:cubicBezTo>
                <a:cubicBezTo>
                  <a:pt x="1129515" y="4595378"/>
                  <a:pt x="1058865" y="4524991"/>
                  <a:pt x="974172" y="4446530"/>
                </a:cubicBezTo>
                <a:cubicBezTo>
                  <a:pt x="1062487" y="4427683"/>
                  <a:pt x="1117287" y="4485377"/>
                  <a:pt x="1186579" y="4482299"/>
                </a:cubicBezTo>
                <a:cubicBezTo>
                  <a:pt x="1190203" y="4472300"/>
                  <a:pt x="1196544" y="4457684"/>
                  <a:pt x="1195637" y="4457299"/>
                </a:cubicBezTo>
                <a:cubicBezTo>
                  <a:pt x="1082415" y="4414222"/>
                  <a:pt x="1029426" y="4333453"/>
                  <a:pt x="1011761" y="4235759"/>
                </a:cubicBezTo>
                <a:cubicBezTo>
                  <a:pt x="1002706" y="4185376"/>
                  <a:pt x="961492" y="4169607"/>
                  <a:pt x="920731" y="4146528"/>
                </a:cubicBezTo>
                <a:cubicBezTo>
                  <a:pt x="778522" y="4064606"/>
                  <a:pt x="628163" y="3990375"/>
                  <a:pt x="511316" y="3877683"/>
                </a:cubicBezTo>
                <a:cubicBezTo>
                  <a:pt x="646279" y="3892682"/>
                  <a:pt x="754521" y="3966143"/>
                  <a:pt x="899898" y="3997682"/>
                </a:cubicBezTo>
                <a:cubicBezTo>
                  <a:pt x="784411" y="3873836"/>
                  <a:pt x="634956" y="3811144"/>
                  <a:pt x="498636" y="3736143"/>
                </a:cubicBezTo>
                <a:cubicBezTo>
                  <a:pt x="436588" y="3701912"/>
                  <a:pt x="379073" y="3658065"/>
                  <a:pt x="303890" y="3639604"/>
                </a:cubicBezTo>
                <a:cubicBezTo>
                  <a:pt x="277170" y="3633065"/>
                  <a:pt x="233240" y="3619219"/>
                  <a:pt x="254527" y="3582680"/>
                </a:cubicBezTo>
                <a:cubicBezTo>
                  <a:pt x="272641" y="3552297"/>
                  <a:pt x="308419" y="3561526"/>
                  <a:pt x="341028" y="3570373"/>
                </a:cubicBezTo>
                <a:cubicBezTo>
                  <a:pt x="419378" y="3592297"/>
                  <a:pt x="500446" y="3592682"/>
                  <a:pt x="606424" y="3592297"/>
                </a:cubicBezTo>
                <a:cubicBezTo>
                  <a:pt x="517657" y="3491912"/>
                  <a:pt x="355067" y="3521913"/>
                  <a:pt x="278984" y="3416526"/>
                </a:cubicBezTo>
                <a:cubicBezTo>
                  <a:pt x="374088" y="3398064"/>
                  <a:pt x="447458" y="3436142"/>
                  <a:pt x="524452" y="3443448"/>
                </a:cubicBezTo>
                <a:cubicBezTo>
                  <a:pt x="594195" y="3449987"/>
                  <a:pt x="611405" y="3432296"/>
                  <a:pt x="595102" y="3374218"/>
                </a:cubicBezTo>
                <a:cubicBezTo>
                  <a:pt x="569741" y="3283833"/>
                  <a:pt x="607782" y="3237678"/>
                  <a:pt x="709231" y="3262295"/>
                </a:cubicBezTo>
                <a:cubicBezTo>
                  <a:pt x="803432" y="3285372"/>
                  <a:pt x="813394" y="3251526"/>
                  <a:pt x="788033" y="3199987"/>
                </a:cubicBezTo>
                <a:cubicBezTo>
                  <a:pt x="751802" y="3124988"/>
                  <a:pt x="793015" y="3066910"/>
                  <a:pt x="821094" y="3003833"/>
                </a:cubicBezTo>
                <a:cubicBezTo>
                  <a:pt x="864120" y="2907680"/>
                  <a:pt x="846003" y="2860755"/>
                  <a:pt x="753161" y="2789218"/>
                </a:cubicBezTo>
                <a:cubicBezTo>
                  <a:pt x="701080" y="2749216"/>
                  <a:pt x="644921" y="2715371"/>
                  <a:pt x="569285" y="2680756"/>
                </a:cubicBezTo>
                <a:cubicBezTo>
                  <a:pt x="743651" y="2661909"/>
                  <a:pt x="560683" y="2598448"/>
                  <a:pt x="622275" y="2558832"/>
                </a:cubicBezTo>
                <a:cubicBezTo>
                  <a:pt x="745462" y="2542678"/>
                  <a:pt x="846003" y="2668833"/>
                  <a:pt x="1013576" y="2632679"/>
                </a:cubicBezTo>
                <a:cubicBezTo>
                  <a:pt x="806602" y="2523446"/>
                  <a:pt x="577892" y="2487677"/>
                  <a:pt x="427984" y="2342293"/>
                </a:cubicBezTo>
                <a:cubicBezTo>
                  <a:pt x="462405" y="2309216"/>
                  <a:pt x="496823" y="2339985"/>
                  <a:pt x="526263" y="2327678"/>
                </a:cubicBezTo>
                <a:cubicBezTo>
                  <a:pt x="525356" y="2319985"/>
                  <a:pt x="527622" y="2308446"/>
                  <a:pt x="522186" y="2304986"/>
                </a:cubicBezTo>
                <a:cubicBezTo>
                  <a:pt x="410323" y="2225754"/>
                  <a:pt x="408509" y="2223831"/>
                  <a:pt x="528526" y="2165368"/>
                </a:cubicBezTo>
                <a:cubicBezTo>
                  <a:pt x="570645" y="2144984"/>
                  <a:pt x="567023" y="2126906"/>
                  <a:pt x="544832" y="2101138"/>
                </a:cubicBezTo>
                <a:cubicBezTo>
                  <a:pt x="528978" y="2083061"/>
                  <a:pt x="509957" y="2066906"/>
                  <a:pt x="519016" y="2027291"/>
                </a:cubicBezTo>
                <a:cubicBezTo>
                  <a:pt x="584685" y="2078062"/>
                  <a:pt x="902162" y="2061522"/>
                  <a:pt x="958321" y="2056137"/>
                </a:cubicBezTo>
                <a:cubicBezTo>
                  <a:pt x="1021272" y="2050369"/>
                  <a:pt x="1083319" y="2025753"/>
                  <a:pt x="1149440" y="2039214"/>
                </a:cubicBezTo>
                <a:cubicBezTo>
                  <a:pt x="1202430" y="2049985"/>
                  <a:pt x="1447897" y="2154215"/>
                  <a:pt x="1482772" y="2034599"/>
                </a:cubicBezTo>
                <a:cubicBezTo>
                  <a:pt x="1484583" y="2028831"/>
                  <a:pt x="1583765" y="2042293"/>
                  <a:pt x="1637208" y="2048831"/>
                </a:cubicBezTo>
                <a:cubicBezTo>
                  <a:pt x="1684309" y="2054216"/>
                  <a:pt x="1737297" y="2078062"/>
                  <a:pt x="1768999" y="2030369"/>
                </a:cubicBezTo>
                <a:cubicBezTo>
                  <a:pt x="1787568" y="2002293"/>
                  <a:pt x="1711030" y="1948062"/>
                  <a:pt x="1642642" y="1943445"/>
                </a:cubicBezTo>
                <a:cubicBezTo>
                  <a:pt x="1583312" y="1939214"/>
                  <a:pt x="1521266" y="1933060"/>
                  <a:pt x="1464655" y="1944599"/>
                </a:cubicBezTo>
                <a:cubicBezTo>
                  <a:pt x="1394911" y="1958446"/>
                  <a:pt x="1357322" y="1936138"/>
                  <a:pt x="1337846" y="1888061"/>
                </a:cubicBezTo>
                <a:cubicBezTo>
                  <a:pt x="1316106" y="1834985"/>
                  <a:pt x="1274439" y="1810368"/>
                  <a:pt x="1216924" y="1785752"/>
                </a:cubicBezTo>
                <a:cubicBezTo>
                  <a:pt x="1077431" y="1726138"/>
                  <a:pt x="943377" y="1657291"/>
                  <a:pt x="790299" y="1622676"/>
                </a:cubicBezTo>
                <a:cubicBezTo>
                  <a:pt x="759953" y="1615751"/>
                  <a:pt x="726441" y="1606521"/>
                  <a:pt x="712401" y="1560751"/>
                </a:cubicBezTo>
                <a:cubicBezTo>
                  <a:pt x="1126798" y="1629213"/>
                  <a:pt x="1504511" y="1807676"/>
                  <a:pt x="1932039" y="1797291"/>
                </a:cubicBezTo>
                <a:cubicBezTo>
                  <a:pt x="1815195" y="1740752"/>
                  <a:pt x="1679780" y="1737675"/>
                  <a:pt x="1555234" y="1698059"/>
                </a:cubicBezTo>
                <a:cubicBezTo>
                  <a:pt x="1643549" y="1668444"/>
                  <a:pt x="1726428" y="1699213"/>
                  <a:pt x="1810212" y="1716137"/>
                </a:cubicBezTo>
                <a:cubicBezTo>
                  <a:pt x="1880410" y="1729982"/>
                  <a:pt x="1943817" y="1732290"/>
                  <a:pt x="1951515" y="1649598"/>
                </a:cubicBezTo>
                <a:cubicBezTo>
                  <a:pt x="1948798" y="1644214"/>
                  <a:pt x="1949249" y="1637291"/>
                  <a:pt x="1949704" y="1630753"/>
                </a:cubicBezTo>
                <a:cubicBezTo>
                  <a:pt x="1926152" y="1596522"/>
                  <a:pt x="1889468" y="1578830"/>
                  <a:pt x="1845990" y="1568828"/>
                </a:cubicBezTo>
                <a:cubicBezTo>
                  <a:pt x="1819722" y="1562674"/>
                  <a:pt x="1784851" y="1553443"/>
                  <a:pt x="1785302" y="1528829"/>
                </a:cubicBezTo>
                <a:cubicBezTo>
                  <a:pt x="1786662" y="1437674"/>
                  <a:pt x="1702878" y="1411136"/>
                  <a:pt x="1619092" y="1384597"/>
                </a:cubicBezTo>
                <a:cubicBezTo>
                  <a:pt x="1665740" y="1339213"/>
                  <a:pt x="1702423" y="1372674"/>
                  <a:pt x="1737750" y="1369214"/>
                </a:cubicBezTo>
                <a:cubicBezTo>
                  <a:pt x="1760848" y="1366906"/>
                  <a:pt x="1781679" y="1362675"/>
                  <a:pt x="1781679" y="1339213"/>
                </a:cubicBezTo>
                <a:cubicBezTo>
                  <a:pt x="1782132" y="1319597"/>
                  <a:pt x="1771262" y="1297288"/>
                  <a:pt x="1748620" y="1296905"/>
                </a:cubicBezTo>
                <a:cubicBezTo>
                  <a:pt x="1606863" y="1293442"/>
                  <a:pt x="1528513" y="1167288"/>
                  <a:pt x="1381324" y="1166904"/>
                </a:cubicBezTo>
                <a:cubicBezTo>
                  <a:pt x="1293462" y="1166904"/>
                  <a:pt x="1427065" y="1095751"/>
                  <a:pt x="1352792" y="1066135"/>
                </a:cubicBezTo>
                <a:cubicBezTo>
                  <a:pt x="1336486" y="1059596"/>
                  <a:pt x="1395363" y="1049597"/>
                  <a:pt x="1421631" y="1051135"/>
                </a:cubicBezTo>
                <a:cubicBezTo>
                  <a:pt x="1447445" y="1052673"/>
                  <a:pt x="1470543" y="1071519"/>
                  <a:pt x="1501793" y="1058058"/>
                </a:cubicBezTo>
                <a:cubicBezTo>
                  <a:pt x="1519003" y="1009981"/>
                  <a:pt x="1474621" y="992289"/>
                  <a:pt x="1437935" y="978826"/>
                </a:cubicBezTo>
                <a:cubicBezTo>
                  <a:pt x="1353244" y="947673"/>
                  <a:pt x="1270817" y="909981"/>
                  <a:pt x="1177975" y="898826"/>
                </a:cubicBezTo>
                <a:cubicBezTo>
                  <a:pt x="1144915" y="894980"/>
                  <a:pt x="1225528" y="843440"/>
                  <a:pt x="1241378" y="825366"/>
                </a:cubicBezTo>
                <a:cubicBezTo>
                  <a:pt x="867743" y="635366"/>
                  <a:pt x="418474" y="644980"/>
                  <a:pt x="0" y="491517"/>
                </a:cubicBezTo>
                <a:cubicBezTo>
                  <a:pt x="92391" y="461518"/>
                  <a:pt x="160326" y="483440"/>
                  <a:pt x="223277" y="488057"/>
                </a:cubicBezTo>
                <a:cubicBezTo>
                  <a:pt x="380429" y="499594"/>
                  <a:pt x="535773" y="523440"/>
                  <a:pt x="692473" y="537671"/>
                </a:cubicBezTo>
                <a:cubicBezTo>
                  <a:pt x="769465" y="544594"/>
                  <a:pt x="841022" y="570749"/>
                  <a:pt x="927071" y="529211"/>
                </a:cubicBezTo>
                <a:cubicBezTo>
                  <a:pt x="984589" y="501518"/>
                  <a:pt x="1076527" y="531517"/>
                  <a:pt x="1147177" y="556134"/>
                </a:cubicBezTo>
                <a:cubicBezTo>
                  <a:pt x="1205600" y="576517"/>
                  <a:pt x="1261306" y="581901"/>
                  <a:pt x="1338752" y="556134"/>
                </a:cubicBezTo>
                <a:cubicBezTo>
                  <a:pt x="1268554" y="540364"/>
                  <a:pt x="1214658" y="526519"/>
                  <a:pt x="1159406" y="516901"/>
                </a:cubicBezTo>
                <a:cubicBezTo>
                  <a:pt x="1115475" y="509211"/>
                  <a:pt x="1220094" y="478056"/>
                  <a:pt x="1273535" y="481902"/>
                </a:cubicBezTo>
                <a:cubicBezTo>
                  <a:pt x="1348263" y="487287"/>
                  <a:pt x="1306144" y="467287"/>
                  <a:pt x="1293462" y="439595"/>
                </a:cubicBezTo>
                <a:cubicBezTo>
                  <a:pt x="1279875" y="409979"/>
                  <a:pt x="1320183" y="400749"/>
                  <a:pt x="1345545" y="406900"/>
                </a:cubicBezTo>
                <a:cubicBezTo>
                  <a:pt x="1442916" y="431133"/>
                  <a:pt x="1539834" y="388441"/>
                  <a:pt x="1640379" y="423057"/>
                </a:cubicBezTo>
                <a:cubicBezTo>
                  <a:pt x="1615015" y="337670"/>
                  <a:pt x="1560215" y="300363"/>
                  <a:pt x="1445634" y="288439"/>
                </a:cubicBezTo>
                <a:cubicBezTo>
                  <a:pt x="1402608" y="283826"/>
                  <a:pt x="1357773" y="290748"/>
                  <a:pt x="1320636" y="266131"/>
                </a:cubicBezTo>
                <a:cubicBezTo>
                  <a:pt x="1299349" y="251902"/>
                  <a:pt x="1275346" y="234978"/>
                  <a:pt x="1292104" y="208824"/>
                </a:cubicBezTo>
                <a:cubicBezTo>
                  <a:pt x="1303877" y="190363"/>
                  <a:pt x="1329242" y="190363"/>
                  <a:pt x="1350074" y="196517"/>
                </a:cubicBezTo>
                <a:cubicBezTo>
                  <a:pt x="1443371" y="223826"/>
                  <a:pt x="1540741" y="233825"/>
                  <a:pt x="1638113" y="243826"/>
                </a:cubicBezTo>
                <a:cubicBezTo>
                  <a:pt x="1653059" y="245364"/>
                  <a:pt x="1669814" y="250365"/>
                  <a:pt x="1686573" y="224977"/>
                </a:cubicBezTo>
                <a:cubicBezTo>
                  <a:pt x="1504511" y="183824"/>
                  <a:pt x="1331505" y="125362"/>
                  <a:pt x="1144459" y="102670"/>
                </a:cubicBezTo>
                <a:cubicBezTo>
                  <a:pt x="1147177" y="91900"/>
                  <a:pt x="1149896" y="81131"/>
                  <a:pt x="1152614" y="70362"/>
                </a:cubicBezTo>
                <a:cubicBezTo>
                  <a:pt x="1298896" y="85746"/>
                  <a:pt x="1445182" y="101131"/>
                  <a:pt x="1629961" y="120363"/>
                </a:cubicBezTo>
                <a:cubicBezTo>
                  <a:pt x="1516284" y="59207"/>
                  <a:pt x="1408951" y="79594"/>
                  <a:pt x="1324712" y="25362"/>
                </a:cubicBezTo>
                <a:cubicBezTo>
                  <a:pt x="1340563" y="4786"/>
                  <a:pt x="1359698" y="-407"/>
                  <a:pt x="1379513" y="25"/>
                </a:cubicBezTo>
                <a:close/>
              </a:path>
            </a:pathLst>
          </a:custGeom>
          <a:noFill/>
        </p:spPr>
      </p:pic>
      <p:sp>
        <p:nvSpPr>
          <p:cNvPr id="3" name="Frihandsfigur: Form 2">
            <a:extLst>
              <a:ext uri="{FF2B5EF4-FFF2-40B4-BE49-F238E27FC236}">
                <a16:creationId xmlns:a16="http://schemas.microsoft.com/office/drawing/2014/main" id="{B381624B-B72A-C2CA-2647-2B68E3587E0E}"/>
              </a:ext>
            </a:extLst>
          </p:cNvPr>
          <p:cNvSpPr/>
          <p:nvPr/>
        </p:nvSpPr>
        <p:spPr>
          <a:xfrm>
            <a:off x="5564920" y="5385860"/>
            <a:ext cx="6396925" cy="1286275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rgbClr val="000000"/>
          </a:solidFill>
          <a:ln cap="flat">
            <a:noFill/>
            <a:prstDash val="solid"/>
          </a:ln>
        </p:spPr>
        <p:txBody>
          <a:bodyPr vert="horz" wrap="square" lIns="88459" tIns="44225" rIns="88459" bIns="44225" anchor="t" anchorCtr="0" compatLnSpc="1">
            <a:noAutofit/>
          </a:bodyPr>
          <a:lstStyle/>
          <a:p>
            <a:pPr defTabSz="898672">
              <a:tabLst>
                <a:tab pos="0" algn="l"/>
                <a:tab pos="439782" algn="l"/>
                <a:tab pos="881337" algn="l"/>
                <a:tab pos="1322890" algn="l"/>
                <a:tab pos="1764443" algn="l"/>
                <a:tab pos="2205988" algn="l"/>
                <a:tab pos="2647542" algn="l"/>
                <a:tab pos="3089096" algn="l"/>
                <a:tab pos="3530649" algn="l"/>
                <a:tab pos="3972203" algn="l"/>
                <a:tab pos="4413757" algn="l"/>
                <a:tab pos="4855310" algn="l"/>
                <a:tab pos="5296855" algn="l"/>
                <a:tab pos="5738058" algn="l"/>
                <a:tab pos="6179612" algn="l"/>
                <a:tab pos="6621166" algn="l"/>
                <a:tab pos="7062710" algn="l"/>
                <a:tab pos="7504264" algn="l"/>
                <a:tab pos="7945817" algn="l"/>
                <a:tab pos="8387371" algn="l"/>
                <a:tab pos="8828925" algn="l"/>
                <a:tab pos="8830695" algn="l"/>
                <a:tab pos="9271889" algn="l"/>
                <a:tab pos="9713443" algn="l"/>
                <a:tab pos="10154997" algn="l"/>
                <a:tab pos="10596551" algn="l"/>
              </a:tabLst>
              <a:defRPr sz="149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v-SE" sz="2752">
                <a:solidFill>
                  <a:srgbClr val="FF8001"/>
                </a:solidFill>
                <a:latin typeface="Arial" pitchFamily="34"/>
                <a:ea typeface="MS Gothic" pitchFamily="49"/>
                <a:cs typeface="MS Gothic" pitchFamily="49"/>
              </a:rPr>
              <a:t>Å</a:t>
            </a:r>
            <a:r>
              <a:rPr lang="sv-SE" sz="2752">
                <a:solidFill>
                  <a:srgbClr val="FF8000"/>
                </a:solidFill>
                <a:latin typeface="Arial" pitchFamily="34"/>
                <a:ea typeface="MS Gothic" pitchFamily="49"/>
                <a:cs typeface="MS Gothic" pitchFamily="49"/>
              </a:rPr>
              <a:t> ena sidan:</a:t>
            </a:r>
          </a:p>
          <a:p>
            <a:pPr defTabSz="898672">
              <a:tabLst>
                <a:tab pos="0" algn="l"/>
                <a:tab pos="439782" algn="l"/>
                <a:tab pos="881337" algn="l"/>
                <a:tab pos="1322890" algn="l"/>
                <a:tab pos="1764443" algn="l"/>
                <a:tab pos="2205988" algn="l"/>
                <a:tab pos="2647542" algn="l"/>
                <a:tab pos="3089096" algn="l"/>
                <a:tab pos="3530649" algn="l"/>
                <a:tab pos="3972203" algn="l"/>
                <a:tab pos="4413757" algn="l"/>
                <a:tab pos="4855310" algn="l"/>
                <a:tab pos="5296855" algn="l"/>
                <a:tab pos="5738058" algn="l"/>
                <a:tab pos="6179612" algn="l"/>
                <a:tab pos="6621166" algn="l"/>
                <a:tab pos="7062710" algn="l"/>
                <a:tab pos="7504264" algn="l"/>
                <a:tab pos="7945817" algn="l"/>
                <a:tab pos="8387371" algn="l"/>
                <a:tab pos="8828925" algn="l"/>
                <a:tab pos="8830695" algn="l"/>
                <a:tab pos="9271889" algn="l"/>
                <a:tab pos="9713443" algn="l"/>
                <a:tab pos="10154997" algn="l"/>
                <a:tab pos="10596551" algn="l"/>
              </a:tabLst>
              <a:defRPr sz="149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v-SE" sz="2752">
                <a:solidFill>
                  <a:srgbClr val="FFFFFF"/>
                </a:solidFill>
                <a:latin typeface="Arial" pitchFamily="34"/>
                <a:ea typeface="MS Gothic" pitchFamily="49"/>
                <a:cs typeface="MS Gothic" pitchFamily="49"/>
              </a:rPr>
              <a:t>Rörelser för sekularism, demokrati och nytänkande i den muslimska världen                 </a:t>
            </a:r>
            <a:r>
              <a:rPr lang="sv-SE" sz="1966">
                <a:solidFill>
                  <a:srgbClr val="FFFFFF"/>
                </a:solidFill>
                <a:latin typeface="Arial" pitchFamily="34"/>
                <a:ea typeface="MS Gothic" pitchFamily="49"/>
                <a:cs typeface="MS Gothic" pitchFamily="49"/>
              </a:rPr>
              <a:t>     </a:t>
            </a:r>
          </a:p>
          <a:p>
            <a:pPr defTabSz="898672">
              <a:tabLst>
                <a:tab pos="0" algn="l"/>
                <a:tab pos="439782" algn="l"/>
                <a:tab pos="881337" algn="l"/>
                <a:tab pos="1322890" algn="l"/>
                <a:tab pos="1764443" algn="l"/>
                <a:tab pos="2205988" algn="l"/>
                <a:tab pos="2647542" algn="l"/>
                <a:tab pos="3089096" algn="l"/>
                <a:tab pos="3530649" algn="l"/>
                <a:tab pos="3972203" algn="l"/>
                <a:tab pos="4413757" algn="l"/>
                <a:tab pos="4855310" algn="l"/>
                <a:tab pos="5296855" algn="l"/>
                <a:tab pos="5738058" algn="l"/>
                <a:tab pos="6179612" algn="l"/>
                <a:tab pos="6621166" algn="l"/>
                <a:tab pos="7062710" algn="l"/>
                <a:tab pos="7504264" algn="l"/>
                <a:tab pos="7945817" algn="l"/>
                <a:tab pos="8387371" algn="l"/>
                <a:tab pos="8828925" algn="l"/>
                <a:tab pos="8830695" algn="l"/>
                <a:tab pos="9271889" algn="l"/>
                <a:tab pos="9713443" algn="l"/>
                <a:tab pos="10154997" algn="l"/>
                <a:tab pos="10596551" algn="l"/>
              </a:tabLst>
              <a:defRPr sz="149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v-SE" sz="1966">
              <a:solidFill>
                <a:srgbClr val="FFFFFF"/>
              </a:solidFill>
              <a:latin typeface="Arial" pitchFamily="34"/>
              <a:ea typeface="MS Gothic" pitchFamily="49"/>
              <a:cs typeface="MS Gothic" pitchFamily="49"/>
            </a:endParaRPr>
          </a:p>
          <a:p>
            <a:pPr defTabSz="898672">
              <a:tabLst>
                <a:tab pos="0" algn="l"/>
                <a:tab pos="439782" algn="l"/>
                <a:tab pos="881337" algn="l"/>
                <a:tab pos="1322890" algn="l"/>
                <a:tab pos="1764443" algn="l"/>
                <a:tab pos="2205988" algn="l"/>
                <a:tab pos="2647542" algn="l"/>
                <a:tab pos="3089096" algn="l"/>
                <a:tab pos="3530649" algn="l"/>
                <a:tab pos="3972203" algn="l"/>
                <a:tab pos="4413757" algn="l"/>
                <a:tab pos="4855310" algn="l"/>
                <a:tab pos="5296855" algn="l"/>
                <a:tab pos="5738058" algn="l"/>
                <a:tab pos="6179612" algn="l"/>
                <a:tab pos="6621166" algn="l"/>
                <a:tab pos="7062710" algn="l"/>
                <a:tab pos="7504264" algn="l"/>
                <a:tab pos="7945817" algn="l"/>
                <a:tab pos="8387371" algn="l"/>
                <a:tab pos="8828925" algn="l"/>
                <a:tab pos="8830695" algn="l"/>
                <a:tab pos="9271889" algn="l"/>
                <a:tab pos="9713443" algn="l"/>
                <a:tab pos="10154997" algn="l"/>
                <a:tab pos="10596551" algn="l"/>
              </a:tabLst>
              <a:defRPr sz="149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v-SE" sz="1966">
                <a:solidFill>
                  <a:srgbClr val="FFFFFF"/>
                </a:solidFill>
                <a:latin typeface="Arial" pitchFamily="34"/>
                <a:ea typeface="MS Gothic" pitchFamily="49"/>
                <a:cs typeface="MS Gothic" pitchFamily="49"/>
              </a:rPr>
              <a:t>       </a:t>
            </a:r>
          </a:p>
          <a:p>
            <a:pPr defTabSz="898672">
              <a:tabLst>
                <a:tab pos="0" algn="l"/>
                <a:tab pos="439782" algn="l"/>
                <a:tab pos="881337" algn="l"/>
                <a:tab pos="1322890" algn="l"/>
                <a:tab pos="1764443" algn="l"/>
                <a:tab pos="2205988" algn="l"/>
                <a:tab pos="2647542" algn="l"/>
                <a:tab pos="3089096" algn="l"/>
                <a:tab pos="3530649" algn="l"/>
                <a:tab pos="3972203" algn="l"/>
                <a:tab pos="4413757" algn="l"/>
                <a:tab pos="4855310" algn="l"/>
                <a:tab pos="5296855" algn="l"/>
                <a:tab pos="5738058" algn="l"/>
                <a:tab pos="6179612" algn="l"/>
                <a:tab pos="6621166" algn="l"/>
                <a:tab pos="7062710" algn="l"/>
                <a:tab pos="7504264" algn="l"/>
                <a:tab pos="7945817" algn="l"/>
                <a:tab pos="8387371" algn="l"/>
                <a:tab pos="8828925" algn="l"/>
                <a:tab pos="8830695" algn="l"/>
                <a:tab pos="9271889" algn="l"/>
                <a:tab pos="9713443" algn="l"/>
                <a:tab pos="10154997" algn="l"/>
                <a:tab pos="10596551" algn="l"/>
              </a:tabLst>
              <a:defRPr sz="149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v-SE" sz="983">
                <a:solidFill>
                  <a:srgbClr val="FFFFFF"/>
                </a:solidFill>
                <a:latin typeface="Arial" pitchFamily="34"/>
                <a:ea typeface="MS Gothic" pitchFamily="49"/>
                <a:cs typeface="MS Gothic" pitchFamily="49"/>
              </a:rPr>
              <a:t> </a:t>
            </a:r>
            <a:endParaRPr lang="sv-SE" sz="983" dirty="0">
              <a:solidFill>
                <a:srgbClr val="FFFFFF"/>
              </a:solidFill>
              <a:latin typeface="Arial" pitchFamily="34"/>
              <a:ea typeface="MS Gothic" pitchFamily="49"/>
              <a:cs typeface="MS Gothic" pitchFamily="49"/>
            </a:endParaRPr>
          </a:p>
        </p:txBody>
      </p:sp>
      <p:sp>
        <p:nvSpPr>
          <p:cNvPr id="4" name="Frihandsfigur: Form 3">
            <a:extLst>
              <a:ext uri="{FF2B5EF4-FFF2-40B4-BE49-F238E27FC236}">
                <a16:creationId xmlns:a16="http://schemas.microsoft.com/office/drawing/2014/main" id="{813CF5DD-28FE-75F2-41B4-CC62024E8A02}"/>
              </a:ext>
            </a:extLst>
          </p:cNvPr>
          <p:cNvSpPr/>
          <p:nvPr/>
        </p:nvSpPr>
        <p:spPr>
          <a:xfrm>
            <a:off x="1637853" y="6197949"/>
            <a:ext cx="2289215" cy="321268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88459" tIns="44225" rIns="88459" bIns="44225" anchor="t" anchorCtr="0" compatLnSpc="1">
            <a:noAutofit/>
          </a:bodyPr>
          <a:lstStyle/>
          <a:p>
            <a:pPr defTabSz="898672">
              <a:spcBef>
                <a:spcPts val="860"/>
              </a:spcBef>
              <a:tabLst>
                <a:tab pos="0" algn="l"/>
                <a:tab pos="439782" algn="l"/>
                <a:tab pos="881337" algn="l"/>
                <a:tab pos="1322890" algn="l"/>
                <a:tab pos="1764443" algn="l"/>
                <a:tab pos="2205988" algn="l"/>
                <a:tab pos="2647542" algn="l"/>
                <a:tab pos="3089096" algn="l"/>
                <a:tab pos="3530649" algn="l"/>
                <a:tab pos="3972203" algn="l"/>
                <a:tab pos="4413757" algn="l"/>
                <a:tab pos="4855310" algn="l"/>
                <a:tab pos="5296855" algn="l"/>
                <a:tab pos="5738058" algn="l"/>
                <a:tab pos="6179612" algn="l"/>
                <a:tab pos="6621166" algn="l"/>
                <a:tab pos="7062710" algn="l"/>
                <a:tab pos="7504264" algn="l"/>
                <a:tab pos="7945817" algn="l"/>
                <a:tab pos="8387371" algn="l"/>
                <a:tab pos="8828925" algn="l"/>
                <a:tab pos="8830695" algn="l"/>
                <a:tab pos="9271889" algn="l"/>
                <a:tab pos="9713443" algn="l"/>
                <a:tab pos="10154997" algn="l"/>
                <a:tab pos="10596551" algn="l"/>
              </a:tabLst>
              <a:defRPr sz="149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v-SE" sz="1966" dirty="0">
                <a:solidFill>
                  <a:srgbClr val="FFFFFF"/>
                </a:solidFill>
                <a:latin typeface="Arial" pitchFamily="34"/>
                <a:ea typeface="Arial Unicode MS" pitchFamily="50"/>
                <a:cs typeface="Arial Unicode MS" pitchFamily="50"/>
              </a:rPr>
              <a:t>”Mecka muslimer”</a:t>
            </a:r>
          </a:p>
        </p:txBody>
      </p:sp>
    </p:spTree>
    <p:extLst>
      <p:ext uri="{BB962C8B-B14F-4D97-AF65-F5344CB8AC3E}">
        <p14:creationId xmlns:p14="http://schemas.microsoft.com/office/powerpoint/2010/main" val="415431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55E11773-3644-9F19-70BF-4DF3E38C26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908" y="643468"/>
            <a:ext cx="8409156" cy="5571066"/>
          </a:xfrm>
          <a:prstGeom prst="rect">
            <a:avLst/>
          </a:prstGeom>
          <a:noFill/>
        </p:spPr>
      </p:pic>
      <p:sp>
        <p:nvSpPr>
          <p:cNvPr id="3" name="Frihandsfigur: Form 2">
            <a:extLst>
              <a:ext uri="{FF2B5EF4-FFF2-40B4-BE49-F238E27FC236}">
                <a16:creationId xmlns:a16="http://schemas.microsoft.com/office/drawing/2014/main" id="{52770294-5F81-7DF4-3BC6-639DAD73FEA1}"/>
              </a:ext>
            </a:extLst>
          </p:cNvPr>
          <p:cNvSpPr/>
          <p:nvPr/>
        </p:nvSpPr>
        <p:spPr>
          <a:xfrm>
            <a:off x="8526534" y="4642174"/>
            <a:ext cx="3518004" cy="2215826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rgbClr val="000000"/>
          </a:solidFill>
          <a:ln cap="flat">
            <a:noFill/>
            <a:prstDash val="solid"/>
          </a:ln>
        </p:spPr>
        <p:txBody>
          <a:bodyPr vert="horz" wrap="square" lIns="88459" tIns="44225" rIns="88459" bIns="44225" anchor="t" anchorCtr="0" compatLnSpc="1">
            <a:noAutofit/>
          </a:bodyPr>
          <a:lstStyle/>
          <a:p>
            <a:pPr defTabSz="898672">
              <a:spcBef>
                <a:spcPts val="860"/>
              </a:spcBef>
              <a:tabLst>
                <a:tab pos="0" algn="l"/>
                <a:tab pos="439782" algn="l"/>
                <a:tab pos="881337" algn="l"/>
                <a:tab pos="1322890" algn="l"/>
                <a:tab pos="1764443" algn="l"/>
                <a:tab pos="2205988" algn="l"/>
                <a:tab pos="2647542" algn="l"/>
                <a:tab pos="3089096" algn="l"/>
                <a:tab pos="3530649" algn="l"/>
                <a:tab pos="3972203" algn="l"/>
                <a:tab pos="4413757" algn="l"/>
                <a:tab pos="4855310" algn="l"/>
                <a:tab pos="5296855" algn="l"/>
                <a:tab pos="5738058" algn="l"/>
                <a:tab pos="6179612" algn="l"/>
                <a:tab pos="6621166" algn="l"/>
                <a:tab pos="7062710" algn="l"/>
                <a:tab pos="7504264" algn="l"/>
                <a:tab pos="7945817" algn="l"/>
                <a:tab pos="8387371" algn="l"/>
                <a:tab pos="8828925" algn="l"/>
                <a:tab pos="8830695" algn="l"/>
                <a:tab pos="9271889" algn="l"/>
                <a:tab pos="9713443" algn="l"/>
                <a:tab pos="10154997" algn="l"/>
                <a:tab pos="10596551" algn="l"/>
              </a:tabLst>
              <a:defRPr sz="149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v-SE" sz="2752" dirty="0">
                <a:solidFill>
                  <a:srgbClr val="FF8000"/>
                </a:solidFill>
                <a:latin typeface="Arial" pitchFamily="34"/>
                <a:ea typeface="Arial Unicode MS" pitchFamily="50"/>
                <a:cs typeface="Arial Unicode MS" pitchFamily="50"/>
              </a:rPr>
              <a:t>Å andra sidan:</a:t>
            </a:r>
          </a:p>
          <a:p>
            <a:pPr defTabSz="898672">
              <a:spcBef>
                <a:spcPts val="860"/>
              </a:spcBef>
              <a:tabLst>
                <a:tab pos="0" algn="l"/>
                <a:tab pos="439782" algn="l"/>
                <a:tab pos="881337" algn="l"/>
                <a:tab pos="1322890" algn="l"/>
                <a:tab pos="1764443" algn="l"/>
                <a:tab pos="2205988" algn="l"/>
                <a:tab pos="2647542" algn="l"/>
                <a:tab pos="3089096" algn="l"/>
                <a:tab pos="3530649" algn="l"/>
                <a:tab pos="3972203" algn="l"/>
                <a:tab pos="4413757" algn="l"/>
                <a:tab pos="4855310" algn="l"/>
                <a:tab pos="5296855" algn="l"/>
                <a:tab pos="5738058" algn="l"/>
                <a:tab pos="6179612" algn="l"/>
                <a:tab pos="6621166" algn="l"/>
                <a:tab pos="7062710" algn="l"/>
                <a:tab pos="7504264" algn="l"/>
                <a:tab pos="7945817" algn="l"/>
                <a:tab pos="8387371" algn="l"/>
                <a:tab pos="8828925" algn="l"/>
                <a:tab pos="8830695" algn="l"/>
                <a:tab pos="9271889" algn="l"/>
                <a:tab pos="9713443" algn="l"/>
                <a:tab pos="10154997" algn="l"/>
                <a:tab pos="10596551" algn="l"/>
              </a:tabLst>
              <a:defRPr sz="149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v-SE" sz="2752" dirty="0">
                <a:solidFill>
                  <a:srgbClr val="FFFFFF"/>
                </a:solidFill>
                <a:latin typeface="Arial" pitchFamily="34"/>
                <a:ea typeface="Arial Unicode MS" pitchFamily="50"/>
                <a:cs typeface="Arial Unicode MS" pitchFamily="50"/>
              </a:rPr>
              <a:t>En fundamentalistisk arabvärld</a:t>
            </a:r>
            <a:endParaRPr lang="sv-SE" sz="1966" kern="0" dirty="0">
              <a:solidFill>
                <a:srgbClr val="FFFFFF"/>
              </a:solidFill>
              <a:latin typeface="Arial" pitchFamily="34"/>
              <a:ea typeface="Arial Unicode MS" pitchFamily="50"/>
              <a:cs typeface="Arial Unicode MS" pitchFamily="50"/>
            </a:endParaRPr>
          </a:p>
          <a:p>
            <a:pPr defTabSz="898672">
              <a:spcBef>
                <a:spcPts val="860"/>
              </a:spcBef>
              <a:tabLst>
                <a:tab pos="0" algn="l"/>
                <a:tab pos="439782" algn="l"/>
                <a:tab pos="881337" algn="l"/>
                <a:tab pos="1322890" algn="l"/>
                <a:tab pos="1764443" algn="l"/>
                <a:tab pos="2205988" algn="l"/>
                <a:tab pos="2647542" algn="l"/>
                <a:tab pos="3089096" algn="l"/>
                <a:tab pos="3530649" algn="l"/>
                <a:tab pos="3972203" algn="l"/>
                <a:tab pos="4413757" algn="l"/>
                <a:tab pos="4855310" algn="l"/>
                <a:tab pos="5296855" algn="l"/>
                <a:tab pos="5738058" algn="l"/>
                <a:tab pos="6179612" algn="l"/>
                <a:tab pos="6621166" algn="l"/>
                <a:tab pos="7062710" algn="l"/>
                <a:tab pos="7504264" algn="l"/>
                <a:tab pos="7945817" algn="l"/>
                <a:tab pos="8387371" algn="l"/>
                <a:tab pos="8828925" algn="l"/>
                <a:tab pos="8830695" algn="l"/>
                <a:tab pos="9271889" algn="l"/>
                <a:tab pos="9713443" algn="l"/>
                <a:tab pos="10154997" algn="l"/>
                <a:tab pos="10596551" algn="l"/>
              </a:tabLst>
              <a:defRPr sz="149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v-SE" sz="2752" dirty="0">
              <a:solidFill>
                <a:srgbClr val="FFFFFF"/>
              </a:solidFill>
              <a:latin typeface="Arial" pitchFamily="34"/>
              <a:ea typeface="Arial Unicode MS" pitchFamily="50"/>
              <a:cs typeface="Arial Unicode MS" pitchFamily="50"/>
            </a:endParaRP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82B8F803-7325-1C7C-3CC1-35CDAE772C0F}"/>
              </a:ext>
            </a:extLst>
          </p:cNvPr>
          <p:cNvSpPr txBox="1"/>
          <p:nvPr/>
        </p:nvSpPr>
        <p:spPr>
          <a:xfrm>
            <a:off x="1356863" y="5678879"/>
            <a:ext cx="2290572" cy="3216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98672">
              <a:spcBef>
                <a:spcPts val="860"/>
              </a:spcBef>
              <a:tabLst>
                <a:tab pos="0" algn="l"/>
                <a:tab pos="439782" algn="l"/>
                <a:tab pos="881337" algn="l"/>
                <a:tab pos="1322890" algn="l"/>
                <a:tab pos="1764443" algn="l"/>
                <a:tab pos="2205988" algn="l"/>
                <a:tab pos="2647542" algn="l"/>
                <a:tab pos="3089096" algn="l"/>
                <a:tab pos="3530649" algn="l"/>
                <a:tab pos="3972203" algn="l"/>
                <a:tab pos="4413757" algn="l"/>
                <a:tab pos="4855310" algn="l"/>
                <a:tab pos="5296855" algn="l"/>
                <a:tab pos="5738058" algn="l"/>
                <a:tab pos="6179612" algn="l"/>
                <a:tab pos="6621166" algn="l"/>
                <a:tab pos="7062710" algn="l"/>
                <a:tab pos="7504264" algn="l"/>
                <a:tab pos="7945817" algn="l"/>
                <a:tab pos="8387371" algn="l"/>
                <a:tab pos="8828925" algn="l"/>
                <a:tab pos="8830695" algn="l"/>
                <a:tab pos="9271889" algn="l"/>
                <a:tab pos="9713443" algn="l"/>
                <a:tab pos="10154997" algn="l"/>
                <a:tab pos="10596551" algn="l"/>
              </a:tabLst>
              <a:defRPr sz="149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v-SE" kern="0" dirty="0">
                <a:solidFill>
                  <a:srgbClr val="FFFFFF"/>
                </a:solidFill>
                <a:latin typeface="Arial" pitchFamily="34"/>
                <a:ea typeface="Arial Unicode MS" pitchFamily="50"/>
                <a:cs typeface="Arial Unicode MS" pitchFamily="50"/>
              </a:rPr>
              <a:t>”Medina muslimer”</a:t>
            </a:r>
            <a:endParaRPr lang="sv-SE" dirty="0">
              <a:solidFill>
                <a:srgbClr val="FFFFFF"/>
              </a:solidFill>
              <a:latin typeface="Arial" pitchFamily="34"/>
              <a:ea typeface="Arial Unicode MS" pitchFamily="50"/>
              <a:cs typeface="Arial Unicode MS" pitchFamily="50"/>
            </a:endParaRPr>
          </a:p>
        </p:txBody>
      </p:sp>
    </p:spTree>
    <p:extLst>
      <p:ext uri="{BB962C8B-B14F-4D97-AF65-F5344CB8AC3E}">
        <p14:creationId xmlns:p14="http://schemas.microsoft.com/office/powerpoint/2010/main" val="1781050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139A2D58-A571-78F6-945E-196463B897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4341" y="812462"/>
            <a:ext cx="7631597" cy="5571066"/>
          </a:xfrm>
          <a:prstGeom prst="rect">
            <a:avLst/>
          </a:prstGeom>
          <a:noFill/>
        </p:spPr>
      </p:pic>
      <p:sp>
        <p:nvSpPr>
          <p:cNvPr id="3" name="Frihandsfigur: Form 2">
            <a:extLst>
              <a:ext uri="{FF2B5EF4-FFF2-40B4-BE49-F238E27FC236}">
                <a16:creationId xmlns:a16="http://schemas.microsoft.com/office/drawing/2014/main" id="{78CAA89B-599D-9632-0A14-96711B4A9DEB}"/>
              </a:ext>
            </a:extLst>
          </p:cNvPr>
          <p:cNvSpPr/>
          <p:nvPr/>
        </p:nvSpPr>
        <p:spPr>
          <a:xfrm>
            <a:off x="1964529" y="237237"/>
            <a:ext cx="6506760" cy="47447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rgbClr val="000000"/>
          </a:solidFill>
          <a:ln cap="flat">
            <a:noFill/>
            <a:prstDash val="solid"/>
          </a:ln>
        </p:spPr>
        <p:txBody>
          <a:bodyPr vert="horz" wrap="square" lIns="88459" tIns="44225" rIns="88459" bIns="44225" anchor="t" anchorCtr="0" compatLnSpc="1">
            <a:noAutofit/>
          </a:bodyPr>
          <a:lstStyle/>
          <a:p>
            <a:pPr defTabSz="898672">
              <a:tabLst>
                <a:tab pos="0" algn="l"/>
                <a:tab pos="439782" algn="l"/>
                <a:tab pos="881337" algn="l"/>
                <a:tab pos="1322890" algn="l"/>
                <a:tab pos="1764443" algn="l"/>
                <a:tab pos="2205988" algn="l"/>
                <a:tab pos="2647542" algn="l"/>
                <a:tab pos="3089096" algn="l"/>
                <a:tab pos="3530649" algn="l"/>
                <a:tab pos="3972203" algn="l"/>
                <a:tab pos="4413757" algn="l"/>
                <a:tab pos="4855310" algn="l"/>
                <a:tab pos="5296855" algn="l"/>
                <a:tab pos="5738058" algn="l"/>
                <a:tab pos="6179612" algn="l"/>
                <a:tab pos="6621166" algn="l"/>
                <a:tab pos="7062710" algn="l"/>
                <a:tab pos="7504264" algn="l"/>
                <a:tab pos="7945817" algn="l"/>
                <a:tab pos="8387371" algn="l"/>
                <a:tab pos="8828925" algn="l"/>
                <a:tab pos="8830695" algn="l"/>
                <a:tab pos="9271889" algn="l"/>
                <a:tab pos="9713443" algn="l"/>
                <a:tab pos="10154997" algn="l"/>
                <a:tab pos="10596551" algn="l"/>
              </a:tabLst>
              <a:defRPr sz="1490" b="0" i="0" u="none" strike="noStrike" kern="0" cap="none" spc="0" baseline="0">
                <a:solidFill>
                  <a:srgbClr val="FF8000"/>
                </a:solidFill>
                <a:uFillTx/>
              </a:defRPr>
            </a:pPr>
            <a:r>
              <a:rPr lang="sv-SE" sz="2555" dirty="0">
                <a:solidFill>
                  <a:srgbClr val="FF8000"/>
                </a:solidFill>
                <a:latin typeface="Arial" pitchFamily="34"/>
                <a:ea typeface="MS Gothic" pitchFamily="49"/>
                <a:cs typeface="MS Gothic" pitchFamily="49"/>
              </a:rPr>
              <a:t>Ibland hittar vi allt i en och samma person</a:t>
            </a:r>
          </a:p>
        </p:txBody>
      </p:sp>
    </p:spTree>
    <p:extLst>
      <p:ext uri="{BB962C8B-B14F-4D97-AF65-F5344CB8AC3E}">
        <p14:creationId xmlns:p14="http://schemas.microsoft.com/office/powerpoint/2010/main" val="2279475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6EFB3DB-1B79-F2DE-2C57-F3B22431F0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7953" y="643468"/>
            <a:ext cx="5571066" cy="5571066"/>
          </a:xfrm>
          <a:prstGeom prst="rect">
            <a:avLst/>
          </a:prstGeom>
          <a:noFill/>
        </p:spPr>
      </p:pic>
      <p:sp>
        <p:nvSpPr>
          <p:cNvPr id="3" name="Frihandsfigur: Form 2">
            <a:extLst>
              <a:ext uri="{FF2B5EF4-FFF2-40B4-BE49-F238E27FC236}">
                <a16:creationId xmlns:a16="http://schemas.microsoft.com/office/drawing/2014/main" id="{9DB8C0DE-615B-66DF-17A1-767E7AD6AE00}"/>
              </a:ext>
            </a:extLst>
          </p:cNvPr>
          <p:cNvSpPr/>
          <p:nvPr/>
        </p:nvSpPr>
        <p:spPr>
          <a:xfrm>
            <a:off x="1941975" y="136905"/>
            <a:ext cx="6908458" cy="44361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rgbClr val="000000"/>
          </a:solidFill>
          <a:ln cap="flat">
            <a:noFill/>
            <a:prstDash val="solid"/>
          </a:ln>
        </p:spPr>
        <p:txBody>
          <a:bodyPr vert="horz" wrap="square" lIns="73146" tIns="36567" rIns="73146" bIns="36567" anchor="t" anchorCtr="1" compatLnSpc="1">
            <a:noAutofit/>
          </a:bodyPr>
          <a:lstStyle/>
          <a:p>
            <a:pPr algn="ctr" defTabSz="743112">
              <a:tabLst>
                <a:tab pos="0" algn="l"/>
                <a:tab pos="364824" algn="l"/>
                <a:tab pos="729946" algn="l"/>
                <a:tab pos="1095067" algn="l"/>
                <a:tab pos="1460189" algn="l"/>
                <a:tab pos="1825301" algn="l"/>
                <a:tab pos="2190423" algn="l"/>
                <a:tab pos="2555545" algn="l"/>
                <a:tab pos="2920658" algn="l"/>
                <a:tab pos="3285780" algn="l"/>
                <a:tab pos="3650901" algn="l"/>
                <a:tab pos="4016023" algn="l"/>
                <a:tab pos="4381144" algn="l"/>
                <a:tab pos="4746266" algn="l"/>
                <a:tab pos="5111388" algn="l"/>
                <a:tab pos="5476509" algn="l"/>
                <a:tab pos="5841622" algn="l"/>
                <a:tab pos="6206743" algn="l"/>
                <a:tab pos="6571865" algn="l"/>
                <a:tab pos="6936977" algn="l"/>
                <a:tab pos="7302099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v-SE" sz="2400" kern="0" dirty="0">
                <a:solidFill>
                  <a:srgbClr val="ED7D31"/>
                </a:solidFill>
                <a:latin typeface="Arial" pitchFamily="34"/>
                <a:ea typeface="MS Gothic" pitchFamily="49"/>
                <a:cs typeface="MS Gothic" pitchFamily="49"/>
              </a:rPr>
              <a:t>Ni möter INTE en arabisk/muslimsk kultur 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25C5C03F-6560-2253-EB9F-296EE29E645E}"/>
              </a:ext>
            </a:extLst>
          </p:cNvPr>
          <p:cNvSpPr txBox="1"/>
          <p:nvPr/>
        </p:nvSpPr>
        <p:spPr>
          <a:xfrm>
            <a:off x="1785296" y="717420"/>
            <a:ext cx="7221816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743112">
              <a:tabLst>
                <a:tab pos="0" algn="l"/>
                <a:tab pos="364824" algn="l"/>
                <a:tab pos="729946" algn="l"/>
                <a:tab pos="1095067" algn="l"/>
                <a:tab pos="1460189" algn="l"/>
                <a:tab pos="1825301" algn="l"/>
                <a:tab pos="2190423" algn="l"/>
                <a:tab pos="2555545" algn="l"/>
                <a:tab pos="2920658" algn="l"/>
                <a:tab pos="3285780" algn="l"/>
                <a:tab pos="3650901" algn="l"/>
                <a:tab pos="4016023" algn="l"/>
                <a:tab pos="4381144" algn="l"/>
                <a:tab pos="4746266" algn="l"/>
                <a:tab pos="5111388" algn="l"/>
                <a:tab pos="5476509" algn="l"/>
                <a:tab pos="5841622" algn="l"/>
                <a:tab pos="6206743" algn="l"/>
                <a:tab pos="6571865" algn="l"/>
                <a:tab pos="6936977" algn="l"/>
                <a:tab pos="7302099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v-SE" sz="2400" kern="0" dirty="0">
                <a:solidFill>
                  <a:srgbClr val="ED7D31"/>
                </a:solidFill>
                <a:latin typeface="Arial" pitchFamily="34"/>
                <a:ea typeface="MS Gothic" pitchFamily="49"/>
                <a:cs typeface="MS Gothic" pitchFamily="49"/>
              </a:rPr>
              <a:t>UTAN en individ från någon arabisk/muslimsk kultur</a:t>
            </a:r>
          </a:p>
        </p:txBody>
      </p:sp>
    </p:spTree>
    <p:extLst>
      <p:ext uri="{BB962C8B-B14F-4D97-AF65-F5344CB8AC3E}">
        <p14:creationId xmlns:p14="http://schemas.microsoft.com/office/powerpoint/2010/main" val="3248162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innehåll 4" descr="En bild som visar klädsel, slöja, person, Människoansikte&#10;&#10;Automatiskt genererad beskrivning">
            <a:extLst>
              <a:ext uri="{FF2B5EF4-FFF2-40B4-BE49-F238E27FC236}">
                <a16:creationId xmlns:a16="http://schemas.microsoft.com/office/drawing/2014/main" id="{B139E154-48CE-895E-E943-88E4E382CD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98" b="35552"/>
          <a:stretch/>
        </p:blipFill>
        <p:spPr>
          <a:xfrm>
            <a:off x="-1" y="91038"/>
            <a:ext cx="1219198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428A396-0BF1-602C-9BB8-777EF5619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86" y="727228"/>
            <a:ext cx="3876022" cy="5585619"/>
          </a:xfrm>
        </p:spPr>
        <p:txBody>
          <a:bodyPr>
            <a:normAutofit/>
          </a:bodyPr>
          <a:lstStyle/>
          <a:p>
            <a:pPr algn="ctr"/>
            <a:r>
              <a:rPr lang="sv-SE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Bearbeta och utmana dina fördomar?</a:t>
            </a:r>
          </a:p>
        </p:txBody>
      </p:sp>
      <p:sp>
        <p:nvSpPr>
          <p:cNvPr id="15" name="Content Placeholder 8">
            <a:extLst>
              <a:ext uri="{FF2B5EF4-FFF2-40B4-BE49-F238E27FC236}">
                <a16:creationId xmlns:a16="http://schemas.microsoft.com/office/drawing/2014/main" id="{A4A15BA6-843E-3AA6-65B7-65E25AB1B5E8}"/>
              </a:ext>
            </a:extLst>
          </p:cNvPr>
          <p:cNvSpPr txBox="1">
            <a:spLocks/>
          </p:cNvSpPr>
          <p:nvPr/>
        </p:nvSpPr>
        <p:spPr>
          <a:xfrm>
            <a:off x="5532978" y="556535"/>
            <a:ext cx="6244494" cy="62399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1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Uppmärksamma</a:t>
            </a:r>
            <a:r>
              <a:rPr lang="en-US" sz="1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dem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E9AD7300-D01F-F6C4-48D7-16430BE91301}"/>
              </a:ext>
            </a:extLst>
          </p:cNvPr>
          <p:cNvSpPr txBox="1">
            <a:spLocks/>
          </p:cNvSpPr>
          <p:nvPr/>
        </p:nvSpPr>
        <p:spPr>
          <a:xfrm>
            <a:off x="5532978" y="1856367"/>
            <a:ext cx="6659022" cy="62399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1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Undersök</a:t>
            </a:r>
            <a:r>
              <a:rPr lang="en-US" sz="1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en-US" sz="11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analysera</a:t>
            </a:r>
            <a:r>
              <a:rPr lang="en-US" sz="1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vad</a:t>
            </a:r>
            <a:r>
              <a:rPr lang="en-US" sz="1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1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bottnar</a:t>
            </a:r>
            <a:r>
              <a:rPr lang="en-US" sz="1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1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4119F73-846B-00DA-1B7E-EB3305D08F10}"/>
              </a:ext>
            </a:extLst>
          </p:cNvPr>
          <p:cNvSpPr txBox="1">
            <a:spLocks/>
          </p:cNvSpPr>
          <p:nvPr/>
        </p:nvSpPr>
        <p:spPr>
          <a:xfrm>
            <a:off x="5572218" y="3208040"/>
            <a:ext cx="6342414" cy="62399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1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Acceptera</a:t>
            </a:r>
            <a:r>
              <a:rPr lang="en-US" sz="1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och</a:t>
            </a:r>
            <a:r>
              <a:rPr lang="en-US" sz="1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erkänn</a:t>
            </a:r>
            <a:r>
              <a:rPr lang="en-US" sz="1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dem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D6546670-B911-C25C-EF64-68FC7795C6D5}"/>
              </a:ext>
            </a:extLst>
          </p:cNvPr>
          <p:cNvSpPr txBox="1">
            <a:spLocks/>
          </p:cNvSpPr>
          <p:nvPr/>
        </p:nvSpPr>
        <p:spPr>
          <a:xfrm>
            <a:off x="5650566" y="4306844"/>
            <a:ext cx="6264066" cy="62399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1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Möt</a:t>
            </a:r>
            <a:r>
              <a:rPr lang="en-US" sz="1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dem med </a:t>
            </a:r>
            <a:r>
              <a:rPr lang="en-US" sz="11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nyfikenhet</a:t>
            </a:r>
            <a:endParaRPr lang="en-US" sz="11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899B5F3D-5D6E-9693-AFAB-70CCFC4A008E}"/>
              </a:ext>
            </a:extLst>
          </p:cNvPr>
          <p:cNvSpPr txBox="1">
            <a:spLocks/>
          </p:cNvSpPr>
          <p:nvPr/>
        </p:nvSpPr>
        <p:spPr>
          <a:xfrm>
            <a:off x="5641265" y="5508190"/>
            <a:ext cx="6273367" cy="51770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1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Utmana</a:t>
            </a:r>
            <a:r>
              <a:rPr lang="en-US" sz="1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dem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17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264A9AE-F3B8-F50D-AE26-B4C55FBD2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sv-SE" sz="4000" dirty="0">
                <a:solidFill>
                  <a:srgbClr val="EF72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Tid för egen reflektion 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2 min (musik)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8A844B5B-6354-0D97-3453-3D111653881F}"/>
              </a:ext>
            </a:extLst>
          </p:cNvPr>
          <p:cNvSpPr txBox="1"/>
          <p:nvPr/>
        </p:nvSpPr>
        <p:spPr>
          <a:xfrm>
            <a:off x="655318" y="4917468"/>
            <a:ext cx="418795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v-SE" sz="2400" dirty="0">
                <a:latin typeface="Arial" panose="020B0604020202020204" pitchFamily="34" charset="0"/>
                <a:cs typeface="Arial" panose="020B0604020202020204" pitchFamily="34" charset="0"/>
              </a:rPr>
              <a:t>Vad har du för förutfattade meningar och hur styr de dig i ditt arbete?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FC61DDFA-364D-AE2A-8126-4C349A659EEB}"/>
              </a:ext>
            </a:extLst>
          </p:cNvPr>
          <p:cNvSpPr txBox="1"/>
          <p:nvPr/>
        </p:nvSpPr>
        <p:spPr>
          <a:xfrm>
            <a:off x="655318" y="2454440"/>
            <a:ext cx="4187952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v-SE" sz="2400" dirty="0">
                <a:latin typeface="Arial" panose="020B0604020202020204" pitchFamily="34" charset="0"/>
                <a:cs typeface="Arial" panose="020B0604020202020204" pitchFamily="34" charset="0"/>
              </a:rPr>
              <a:t>Påverkas du av rädslan för att ”göra fel”, bli kallad rasist eller att inte vara PK? I så fall hur?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F8969125-BC34-7599-1A5C-CB898696E2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1522" y="0"/>
            <a:ext cx="49210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479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5CF1CB0-C8E2-B76E-0AEE-96F5C52A4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0119" y="572569"/>
            <a:ext cx="3380527" cy="1642956"/>
          </a:xfrm>
        </p:spPr>
        <p:txBody>
          <a:bodyPr anchor="b">
            <a:normAutofit/>
          </a:bodyPr>
          <a:lstStyle/>
          <a:p>
            <a:r>
              <a:rPr lang="sv-SE" sz="3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KONTRASTER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4208C793-AD01-8DF5-341A-0405DCA0D4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9811" y="2596243"/>
            <a:ext cx="4074525" cy="295416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v-SE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sv-SE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 möter </a:t>
            </a:r>
            <a:r>
              <a:rPr lang="en-US" sz="2400" dirty="0">
                <a:solidFill>
                  <a:srgbClr val="F188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ALDRIG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kultur</a:t>
            </a:r>
          </a:p>
          <a:p>
            <a:pPr marL="0" indent="0">
              <a:buNone/>
            </a:pPr>
            <a:endParaRPr lang="sv-S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sv-SE" sz="2400" dirty="0">
                <a:latin typeface="Arial" panose="020B0604020202020204" pitchFamily="34" charset="0"/>
                <a:cs typeface="Arial" panose="020B0604020202020204" pitchFamily="34" charset="0"/>
              </a:rPr>
              <a:t>utan</a:t>
            </a:r>
            <a:r>
              <a:rPr lang="sv-SE" sz="2400" dirty="0">
                <a:solidFill>
                  <a:srgbClr val="F188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ALLTID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från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någon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kultur </a:t>
            </a:r>
          </a:p>
          <a:p>
            <a:pPr marL="0" indent="0">
              <a:buNone/>
            </a:pPr>
            <a:endParaRPr lang="en-US" sz="2400" dirty="0">
              <a:solidFill>
                <a:srgbClr val="F188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latshållare för innehåll 6" descr="En bild som visar siluett, kreativitet, konst&#10;&#10;Automatiskt genererad beskrivning">
            <a:extLst>
              <a:ext uri="{FF2B5EF4-FFF2-40B4-BE49-F238E27FC236}">
                <a16:creationId xmlns:a16="http://schemas.microsoft.com/office/drawing/2014/main" id="{3733F923-77A4-51ED-39E5-02E607E747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266" y="609600"/>
            <a:ext cx="3763899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926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8C4DBE3-9D6B-B766-2B65-74A9854D9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2755" y="268504"/>
            <a:ext cx="4840010" cy="1807305"/>
          </a:xfrm>
        </p:spPr>
        <p:txBody>
          <a:bodyPr>
            <a:normAutofit/>
          </a:bodyPr>
          <a:lstStyle/>
          <a:p>
            <a:pPr algn="ctr"/>
            <a:r>
              <a:rPr lang="sv-SE" sz="4000" dirty="0">
                <a:latin typeface="Arial" panose="020B0604020202020204" pitchFamily="34" charset="0"/>
                <a:cs typeface="Arial" panose="020B0604020202020204" pitchFamily="34" charset="0"/>
              </a:rPr>
              <a:t>I tystnaden odlas extremism</a:t>
            </a:r>
          </a:p>
        </p:txBody>
      </p:sp>
      <p:pic>
        <p:nvPicPr>
          <p:cNvPr id="5" name="Platshållare för innehåll 4" descr="En bild som visar svart och vit&#10;&#10;Automatiskt genererad beskrivning med låg exakthet">
            <a:extLst>
              <a:ext uri="{FF2B5EF4-FFF2-40B4-BE49-F238E27FC236}">
                <a16:creationId xmlns:a16="http://schemas.microsoft.com/office/drawing/2014/main" id="{0C14B696-786F-6F66-89A8-9291FA2E98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61" r="2" b="2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772F41BD-F22D-CA42-EC0F-1B10DC7DFEDE}"/>
              </a:ext>
            </a:extLst>
          </p:cNvPr>
          <p:cNvSpPr txBox="1"/>
          <p:nvPr/>
        </p:nvSpPr>
        <p:spPr>
          <a:xfrm>
            <a:off x="7013284" y="2075809"/>
            <a:ext cx="45594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>
                <a:latin typeface="Arial" panose="020B0604020202020204" pitchFamily="34" charset="0"/>
                <a:cs typeface="Arial" panose="020B0604020202020204" pitchFamily="34" charset="0"/>
              </a:rPr>
              <a:t>Förutsättning för Interkulturell intelligens i en mångkulturell &amp; mångreligiös miljö är: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7C6EFC70-F043-9622-CDAA-FA172FA744ED}"/>
              </a:ext>
            </a:extLst>
          </p:cNvPr>
          <p:cNvSpPr txBox="1"/>
          <p:nvPr/>
        </p:nvSpPr>
        <p:spPr>
          <a:xfrm>
            <a:off x="7013284" y="3667957"/>
            <a:ext cx="45594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>
                <a:latin typeface="Arial" panose="020B0604020202020204" pitchFamily="34" charset="0"/>
                <a:cs typeface="Arial" panose="020B0604020202020204" pitchFamily="34" charset="0"/>
              </a:rPr>
              <a:t>Tillåtande, nyanserade och respektfulla samtal med högt i taket.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AAA6B9FD-0DDD-0489-7443-49DBB5592C1F}"/>
              </a:ext>
            </a:extLst>
          </p:cNvPr>
          <p:cNvSpPr txBox="1"/>
          <p:nvPr/>
        </p:nvSpPr>
        <p:spPr>
          <a:xfrm>
            <a:off x="7019574" y="5282101"/>
            <a:ext cx="42663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400" dirty="0">
                <a:solidFill>
                  <a:srgbClr val="EF72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Är ni med på det och att avvikande åsikter är spännande &amp; ger mervärde?</a:t>
            </a:r>
          </a:p>
        </p:txBody>
      </p:sp>
    </p:spTree>
    <p:extLst>
      <p:ext uri="{BB962C8B-B14F-4D97-AF65-F5344CB8AC3E}">
        <p14:creationId xmlns:p14="http://schemas.microsoft.com/office/powerpoint/2010/main" val="3445909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Content Placeholder 1029">
            <a:extLst>
              <a:ext uri="{FF2B5EF4-FFF2-40B4-BE49-F238E27FC236}">
                <a16:creationId xmlns:a16="http://schemas.microsoft.com/office/drawing/2014/main" id="{E2D78FA6-B421-AD76-BA64-5657FE1CB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4619621" cy="384366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Innehållet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är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forskningsbaserat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Bibliography management in LaTeX - Overleaf, Online LaTeX Editor">
            <a:extLst>
              <a:ext uri="{FF2B5EF4-FFF2-40B4-BE49-F238E27FC236}">
                <a16:creationId xmlns:a16="http://schemas.microsoft.com/office/drawing/2014/main" id="{1BCBBB8B-BA7E-D683-4618-B08CB58E49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37" r="31794" b="-1"/>
          <a:stretch/>
        </p:blipFill>
        <p:spPr bwMode="auto"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41688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innehåll 4" descr="En bild som visar spiral, konst, skiss, svart och vit&#10;&#10;Automatiskt genererad beskrivning">
            <a:extLst>
              <a:ext uri="{FF2B5EF4-FFF2-40B4-BE49-F238E27FC236}">
                <a16:creationId xmlns:a16="http://schemas.microsoft.com/office/drawing/2014/main" id="{A4FEAE0C-D993-FFDF-4275-ABEE0F4B0E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079"/>
          <a:stretch/>
        </p:blipFill>
        <p:spPr>
          <a:xfrm>
            <a:off x="-1" y="-2"/>
            <a:ext cx="5410198" cy="6858002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734ED1F-DA92-E2E7-0BB6-8D94427B4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317" y="405685"/>
            <a:ext cx="5464968" cy="1559301"/>
          </a:xfrm>
        </p:spPr>
        <p:txBody>
          <a:bodyPr>
            <a:normAutofit/>
          </a:bodyPr>
          <a:lstStyle/>
          <a:p>
            <a:r>
              <a:rPr lang="sv-SE" sz="2800" dirty="0">
                <a:latin typeface="Arial" panose="020B0604020202020204" pitchFamily="34" charset="0"/>
                <a:cs typeface="Arial" panose="020B0604020202020204" pitchFamily="34" charset="0"/>
              </a:rPr>
              <a:t>Från kulturell medvetenhet till </a:t>
            </a:r>
            <a:br>
              <a:rPr lang="sv-SE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2800" dirty="0">
                <a:latin typeface="Arial" panose="020B0604020202020204" pitchFamily="34" charset="0"/>
                <a:cs typeface="Arial" panose="020B0604020202020204" pitchFamily="34" charset="0"/>
              </a:rPr>
              <a:t>interkulturell intelligens med Kulturverktyget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4FB1CD9-D1E9-C8EC-4D07-F419C2C2F2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5678" y="2154023"/>
            <a:ext cx="5046698" cy="1611984"/>
          </a:xfrm>
        </p:spPr>
        <p:txBody>
          <a:bodyPr anchor="ctr">
            <a:normAutofit lnSpcReduction="10000"/>
          </a:bodyPr>
          <a:lstStyle/>
          <a:p>
            <a:endParaRPr lang="en-US" sz="2000" dirty="0"/>
          </a:p>
          <a:p>
            <a:pPr marL="0" indent="0">
              <a:buNone/>
            </a:pPr>
            <a:r>
              <a:rPr lang="en-US" sz="2200" dirty="0" err="1">
                <a:solidFill>
                  <a:srgbClr val="EF72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Kulturell</a:t>
            </a:r>
            <a:r>
              <a:rPr lang="en-US" sz="2200" dirty="0">
                <a:solidFill>
                  <a:srgbClr val="EF72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EF72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medvetenhet</a:t>
            </a:r>
            <a:r>
              <a:rPr lang="en-US" sz="2200" dirty="0">
                <a:solidFill>
                  <a:srgbClr val="EF72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kunskap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förståelse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för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olika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kulturers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seder,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värderingar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övertygelser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kommunikationssätt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en-US" sz="2000" dirty="0"/>
          </a:p>
        </p:txBody>
      </p:sp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7E57FFA7-F12A-4C22-7511-4FB5EF3A4F9C}"/>
              </a:ext>
            </a:extLst>
          </p:cNvPr>
          <p:cNvSpPr txBox="1">
            <a:spLocks/>
          </p:cNvSpPr>
          <p:nvPr/>
        </p:nvSpPr>
        <p:spPr>
          <a:xfrm>
            <a:off x="5995679" y="3634030"/>
            <a:ext cx="5247340" cy="16119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/>
          </a:p>
          <a:p>
            <a:pPr marL="0" indent="0">
              <a:buNone/>
            </a:pPr>
            <a:r>
              <a:rPr lang="en-US" sz="2200" dirty="0" err="1">
                <a:solidFill>
                  <a:srgbClr val="EF72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Interkulturell</a:t>
            </a:r>
            <a:r>
              <a:rPr lang="en-US" sz="2200" dirty="0">
                <a:solidFill>
                  <a:srgbClr val="EF72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EF72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Kompetens</a:t>
            </a:r>
            <a:r>
              <a:rPr lang="en-US" sz="2200" dirty="0">
                <a:solidFill>
                  <a:srgbClr val="EF72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förmågan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att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effektivt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kommunicera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interagera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arbeta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med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människor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från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olika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kulturer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Kunna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byta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perspektiv</a:t>
            </a:r>
            <a:r>
              <a:rPr lang="en-US" sz="2000" dirty="0"/>
              <a:t>.</a:t>
            </a:r>
          </a:p>
          <a:p>
            <a:endParaRPr lang="en-US" sz="2000" dirty="0"/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37E8CF08-5C5C-56D5-20F1-6863F795773F}"/>
              </a:ext>
            </a:extLst>
          </p:cNvPr>
          <p:cNvSpPr txBox="1">
            <a:spLocks/>
          </p:cNvSpPr>
          <p:nvPr/>
        </p:nvSpPr>
        <p:spPr>
          <a:xfrm>
            <a:off x="5995679" y="5340533"/>
            <a:ext cx="5247340" cy="16119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err="1">
                <a:solidFill>
                  <a:srgbClr val="EF72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Interkulturell</a:t>
            </a:r>
            <a:r>
              <a:rPr lang="en-US" sz="2200" dirty="0">
                <a:solidFill>
                  <a:srgbClr val="EF72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EF72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Intelligens</a:t>
            </a:r>
            <a:r>
              <a:rPr lang="en-US" sz="2200" dirty="0">
                <a:solidFill>
                  <a:srgbClr val="EF72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djupare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förståelse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uppskattning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för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olika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kulturer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Vara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nyfiken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på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oliheterna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söka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lära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av dem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vilja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kliva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ur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sin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komfortzon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/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D394DA63-9308-275B-2869-4C17BD423E3B}"/>
              </a:ext>
            </a:extLst>
          </p:cNvPr>
          <p:cNvSpPr txBox="1"/>
          <p:nvPr/>
        </p:nvSpPr>
        <p:spPr>
          <a:xfrm>
            <a:off x="11166765" y="6423952"/>
            <a:ext cx="10252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000" dirty="0">
                <a:latin typeface="Arial" panose="020B0604020202020204" pitchFamily="34" charset="0"/>
                <a:cs typeface="Arial" panose="020B0604020202020204" pitchFamily="34" charset="0"/>
              </a:rPr>
              <a:t>09:16</a:t>
            </a:r>
            <a:endParaRPr lang="sv-SE" sz="1000" dirty="0"/>
          </a:p>
        </p:txBody>
      </p:sp>
    </p:spTree>
    <p:extLst>
      <p:ext uri="{BB962C8B-B14F-4D97-AF65-F5344CB8AC3E}">
        <p14:creationId xmlns:p14="http://schemas.microsoft.com/office/powerpoint/2010/main" val="73825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build="p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innehåll 4" descr="En bild som visar spiral, konst, skiss, svart och vit&#10;&#10;Automatiskt genererad beskrivning">
            <a:extLst>
              <a:ext uri="{FF2B5EF4-FFF2-40B4-BE49-F238E27FC236}">
                <a16:creationId xmlns:a16="http://schemas.microsoft.com/office/drawing/2014/main" id="{A4FEAE0C-D993-FFDF-4275-ABEE0F4B0E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079"/>
          <a:stretch/>
        </p:blipFill>
        <p:spPr>
          <a:xfrm>
            <a:off x="-1" y="-2"/>
            <a:ext cx="5410198" cy="6858002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734ED1F-DA92-E2E7-0BB6-8D94427B4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2129" y="726698"/>
            <a:ext cx="5464968" cy="1559301"/>
          </a:xfrm>
        </p:spPr>
        <p:txBody>
          <a:bodyPr>
            <a:normAutofit/>
          </a:bodyPr>
          <a:lstStyle/>
          <a:p>
            <a:pPr algn="ctr"/>
            <a:r>
              <a:rPr lang="sv-SE" sz="3200" dirty="0">
                <a:solidFill>
                  <a:srgbClr val="EF72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Låt oss påbörja resan mot interkulturell intelligens</a:t>
            </a:r>
          </a:p>
        </p:txBody>
      </p:sp>
      <p:sp>
        <p:nvSpPr>
          <p:cNvPr id="8" name="Content Placeholder 12">
            <a:extLst>
              <a:ext uri="{FF2B5EF4-FFF2-40B4-BE49-F238E27FC236}">
                <a16:creationId xmlns:a16="http://schemas.microsoft.com/office/drawing/2014/main" id="{73D4D72C-93A3-35D6-DCBA-D527FE8E44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08290" y="2459821"/>
            <a:ext cx="3785616" cy="3908586"/>
          </a:xfrm>
          <a:noFill/>
          <a:ln>
            <a:noFill/>
          </a:ln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“When you change the         way you look at things.</a:t>
            </a:r>
          </a:p>
          <a:p>
            <a:pPr marL="0" indent="0" algn="ctr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ctr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things you look                  at  change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3488917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B41DC0A-228C-0909-5F8A-DB5BED87A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962" y="270994"/>
            <a:ext cx="5251316" cy="1079981"/>
          </a:xfrm>
        </p:spPr>
        <p:txBody>
          <a:bodyPr>
            <a:normAutofit/>
          </a:bodyPr>
          <a:lstStyle/>
          <a:p>
            <a:pPr algn="ctr"/>
            <a:r>
              <a:rPr lang="sv-SE" dirty="0">
                <a:solidFill>
                  <a:srgbClr val="F188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Dagens upplägg</a:t>
            </a:r>
          </a:p>
        </p:txBody>
      </p:sp>
      <p:pic>
        <p:nvPicPr>
          <p:cNvPr id="7" name="Bildobjekt 6" descr="En bild som visar person, Människoansikte, porträtt, konst&#10;&#10;Automatiskt genererad beskrivning">
            <a:extLst>
              <a:ext uri="{FF2B5EF4-FFF2-40B4-BE49-F238E27FC236}">
                <a16:creationId xmlns:a16="http://schemas.microsoft.com/office/drawing/2014/main" id="{BD658435-44AA-9355-D760-0C3AE5619D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1" r="2" b="4200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11C48106-A3AD-7155-CB0C-8967C5C243D5}"/>
              </a:ext>
            </a:extLst>
          </p:cNvPr>
          <p:cNvSpPr txBox="1"/>
          <p:nvPr/>
        </p:nvSpPr>
        <p:spPr>
          <a:xfrm>
            <a:off x="1162594" y="1720307"/>
            <a:ext cx="4376057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v-SE" sz="2400" dirty="0">
                <a:latin typeface="Arial" panose="020B0604020202020204" pitchFamily="34" charset="0"/>
                <a:cs typeface="Arial" panose="020B0604020202020204" pitchFamily="34" charset="0"/>
              </a:rPr>
              <a:t>Kultur, värderingar, fördomar &amp; inkludering  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36842D08-4E9B-BC5C-2577-6F377F56CFE4}"/>
              </a:ext>
            </a:extLst>
          </p:cNvPr>
          <p:cNvSpPr txBox="1"/>
          <p:nvPr/>
        </p:nvSpPr>
        <p:spPr>
          <a:xfrm>
            <a:off x="1162592" y="3013501"/>
            <a:ext cx="4376057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v-SE" sz="2400" dirty="0">
                <a:latin typeface="Arial" panose="020B0604020202020204" pitchFamily="34" charset="0"/>
                <a:cs typeface="Arial" panose="020B0604020202020204" pitchFamily="34" charset="0"/>
              </a:rPr>
              <a:t>Interkulturell intelligens med kulturverktyget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A4968D8B-43F9-7E1B-DFFE-2B12977E1CFC}"/>
              </a:ext>
            </a:extLst>
          </p:cNvPr>
          <p:cNvSpPr txBox="1"/>
          <p:nvPr/>
        </p:nvSpPr>
        <p:spPr>
          <a:xfrm>
            <a:off x="1162592" y="4676027"/>
            <a:ext cx="4376057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v-SE" sz="2400" dirty="0">
                <a:latin typeface="Arial" panose="020B0604020202020204" pitchFamily="34" charset="0"/>
                <a:cs typeface="Arial" panose="020B0604020202020204" pitchFamily="34" charset="0"/>
              </a:rPr>
              <a:t>Diskussion och analys kring ett kulturellt dilemma med hjälp av</a:t>
            </a:r>
          </a:p>
          <a:p>
            <a:r>
              <a:rPr lang="sv-SE" sz="2400" dirty="0">
                <a:latin typeface="Arial" panose="020B0604020202020204" pitchFamily="34" charset="0"/>
                <a:cs typeface="Arial" panose="020B0604020202020204" pitchFamily="34" charset="0"/>
              </a:rPr>
              <a:t>kulturverktyget. </a:t>
            </a: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49E776D4-E735-096A-7E19-8851E573D4CC}"/>
              </a:ext>
            </a:extLst>
          </p:cNvPr>
          <p:cNvSpPr txBox="1"/>
          <p:nvPr/>
        </p:nvSpPr>
        <p:spPr>
          <a:xfrm>
            <a:off x="1159546" y="1766473"/>
            <a:ext cx="4376057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v-SE" sz="2400" dirty="0">
                <a:solidFill>
                  <a:srgbClr val="F188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Kultur, värderingar, fördomar och inkludering</a:t>
            </a:r>
          </a:p>
        </p:txBody>
      </p:sp>
    </p:spTree>
    <p:extLst>
      <p:ext uri="{BB962C8B-B14F-4D97-AF65-F5344CB8AC3E}">
        <p14:creationId xmlns:p14="http://schemas.microsoft.com/office/powerpoint/2010/main" val="4200771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13" grpId="0" animBg="1"/>
    </p:bldLst>
  </p:timing>
</p:sld>
</file>

<file path=ppt/theme/theme1.xml><?xml version="1.0" encoding="utf-8"?>
<a:theme xmlns:a="http://schemas.openxmlformats.org/drawingml/2006/main" name="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0</TotalTime>
  <Words>644</Words>
  <Application>Microsoft Office PowerPoint</Application>
  <PresentationFormat>Bredbild</PresentationFormat>
  <Paragraphs>148</Paragraphs>
  <Slides>35</Slides>
  <Notes>7</Notes>
  <HiddenSlides>0</HiddenSlides>
  <MMClips>2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35</vt:i4>
      </vt:variant>
    </vt:vector>
  </HeadingPairs>
  <TitlesOfParts>
    <vt:vector size="41" baseType="lpstr">
      <vt:lpstr>Arial</vt:lpstr>
      <vt:lpstr>Calibri</vt:lpstr>
      <vt:lpstr>Calibri Light</vt:lpstr>
      <vt:lpstr>Liberation Sans</vt:lpstr>
      <vt:lpstr>Liberation Serif</vt:lpstr>
      <vt:lpstr>Office-tema</vt:lpstr>
      <vt:lpstr>Interkulturell Intelligens</vt:lpstr>
      <vt:lpstr>PowerPoint-presentation</vt:lpstr>
      <vt:lpstr>Madeleine Eriksson</vt:lpstr>
      <vt:lpstr>KONTRASTER</vt:lpstr>
      <vt:lpstr>I tystnaden odlas extremism</vt:lpstr>
      <vt:lpstr>PowerPoint-presentation</vt:lpstr>
      <vt:lpstr>Från kulturell medvetenhet till  interkulturell intelligens med Kulturverktyget</vt:lpstr>
      <vt:lpstr>Låt oss påbörja resan mot interkulturell intelligens</vt:lpstr>
      <vt:lpstr>Dagens upplägg</vt:lpstr>
      <vt:lpstr>Diskutera  Vad är ett bra ledarskap?</vt:lpstr>
      <vt:lpstr>PowerPoint-presentation</vt:lpstr>
      <vt:lpstr>Maslows behovspyramid</vt:lpstr>
      <vt:lpstr>Software of the mind (Geert Hofstede)</vt:lpstr>
      <vt:lpstr>Programmeringen börjar </vt:lpstr>
      <vt:lpstr>Kulturer varierar</vt:lpstr>
      <vt:lpstr>  Det kulturella isberget  </vt:lpstr>
      <vt:lpstr>  Hur uppfattar och definierar vi:  </vt:lpstr>
      <vt:lpstr>  Eftersom prövningen av våra värderingar överlåtits till andra </vt:lpstr>
      <vt:lpstr>Vi blir rädda  för det okända</vt:lpstr>
      <vt:lpstr>PowerPoint-presentation</vt:lpstr>
      <vt:lpstr>När en kultur är lyckad blir våra värderingar till normer &amp; beteenden</vt:lpstr>
      <vt:lpstr>Att gå från en värdering till en annan tar tid</vt:lpstr>
      <vt:lpstr>Några olika åsikter om slöjan</vt:lpstr>
      <vt:lpstr>PowerPoint-presentation</vt:lpstr>
      <vt:lpstr>Har du fördomar?</vt:lpstr>
      <vt:lpstr>PowerPoint-presentation</vt:lpstr>
      <vt:lpstr>Välj en eller  flera bilder 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Bearbeta och utmana dina fördomar?</vt:lpstr>
      <vt:lpstr>Tid för egen reflektion 2 min (musik)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Interkulturell Intelligens</dc:title>
  <dc:creator>Madeleine Eriksson</dc:creator>
  <cp:lastModifiedBy>Madeleine Eriksson</cp:lastModifiedBy>
  <cp:revision>1</cp:revision>
  <dcterms:created xsi:type="dcterms:W3CDTF">2024-01-04T14:58:23Z</dcterms:created>
  <dcterms:modified xsi:type="dcterms:W3CDTF">2024-01-04T14:59:08Z</dcterms:modified>
</cp:coreProperties>
</file>